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60" r:id="rId3"/>
    <p:sldId id="312" r:id="rId4"/>
    <p:sldId id="313" r:id="rId5"/>
    <p:sldId id="314" r:id="rId6"/>
    <p:sldId id="315" r:id="rId7"/>
    <p:sldId id="316" r:id="rId8"/>
    <p:sldId id="317" r:id="rId9"/>
    <p:sldId id="318" r:id="rId10"/>
    <p:sldId id="321" r:id="rId11"/>
    <p:sldId id="319" r:id="rId12"/>
    <p:sldId id="310" r:id="rId13"/>
    <p:sldId id="320" r:id="rId14"/>
    <p:sldId id="311" r:id="rId15"/>
    <p:sldId id="288" r:id="rId16"/>
    <p:sldId id="287" r:id="rId17"/>
    <p:sldId id="267" r:id="rId18"/>
    <p:sldId id="269" r:id="rId19"/>
    <p:sldId id="268" r:id="rId20"/>
    <p:sldId id="289" r:id="rId21"/>
    <p:sldId id="274" r:id="rId22"/>
    <p:sldId id="301" r:id="rId23"/>
    <p:sldId id="304" r:id="rId24"/>
    <p:sldId id="302" r:id="rId25"/>
    <p:sldId id="305" r:id="rId26"/>
    <p:sldId id="303" r:id="rId27"/>
    <p:sldId id="306" r:id="rId28"/>
    <p:sldId id="307" r:id="rId29"/>
    <p:sldId id="308" r:id="rId30"/>
    <p:sldId id="309" r:id="rId31"/>
    <p:sldId id="296" r:id="rId32"/>
    <p:sldId id="297" r:id="rId33"/>
    <p:sldId id="298" r:id="rId34"/>
    <p:sldId id="299" r:id="rId35"/>
    <p:sldId id="25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C8223BE-7BA5-4F14-9E6C-BFE9BA136969}">
          <p14:sldIdLst>
            <p14:sldId id="256"/>
            <p14:sldId id="260"/>
            <p14:sldId id="312"/>
            <p14:sldId id="313"/>
            <p14:sldId id="314"/>
            <p14:sldId id="315"/>
            <p14:sldId id="316"/>
            <p14:sldId id="317"/>
            <p14:sldId id="318"/>
            <p14:sldId id="321"/>
            <p14:sldId id="319"/>
            <p14:sldId id="310"/>
            <p14:sldId id="320"/>
            <p14:sldId id="311"/>
            <p14:sldId id="288"/>
          </p14:sldIdLst>
        </p14:section>
        <p14:section name="Computional modelling of Milton Babbitt's compositional processes" id="{568248A9-8138-47EC-AE45-86352B9BB2FD}">
          <p14:sldIdLst>
            <p14:sldId id="287"/>
            <p14:sldId id="267"/>
            <p14:sldId id="269"/>
            <p14:sldId id="268"/>
          </p14:sldIdLst>
        </p14:section>
        <p14:section name="Compression-based, geometric pattern discovery in music" id="{3D005AE0-2259-46AB-8C1A-7C1A90144EB0}">
          <p14:sldIdLst>
            <p14:sldId id="289"/>
            <p14:sldId id="274"/>
            <p14:sldId id="301"/>
            <p14:sldId id="304"/>
            <p14:sldId id="302"/>
            <p14:sldId id="305"/>
            <p14:sldId id="303"/>
            <p14:sldId id="306"/>
            <p14:sldId id="307"/>
            <p14:sldId id="308"/>
            <p14:sldId id="309"/>
            <p14:sldId id="296"/>
            <p14:sldId id="297"/>
            <p14:sldId id="298"/>
            <p14:sldId id="299"/>
          </p14:sldIdLst>
        </p14:section>
        <p14:section name="Deep learning methods for collision avoidance in mobile robots" id="{5B6E9649-5FE3-474E-85CA-7CA03BF859B7}">
          <p14:sldIdLst>
            <p14:sldId id="2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88" autoAdjust="0"/>
    <p:restoredTop sz="94660"/>
  </p:normalViewPr>
  <p:slideViewPr>
    <p:cSldViewPr snapToGrid="0">
      <p:cViewPr varScale="1">
        <p:scale>
          <a:sx n="117" d="100"/>
          <a:sy n="117" d="100"/>
        </p:scale>
        <p:origin x="93"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8321E2-E20A-49A5-BACA-4303563F3E39}" type="datetimeFigureOut">
              <a:rPr lang="en-GB" smtClean="0"/>
              <a:t>18/08/2019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402101-DF0B-413A-8BDE-AE7D8DBC35E9}" type="slidenum">
              <a:rPr lang="en-GB" smtClean="0"/>
              <a:t>‹#›</a:t>
            </a:fld>
            <a:endParaRPr lang="en-GB"/>
          </a:p>
        </p:txBody>
      </p:sp>
    </p:spTree>
    <p:extLst>
      <p:ext uri="{BB962C8B-B14F-4D97-AF65-F5344CB8AC3E}">
        <p14:creationId xmlns:p14="http://schemas.microsoft.com/office/powerpoint/2010/main" val="3771713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0AB12E8-6795-4F42-9914-8D6B9912C8AF}" type="slidenum">
              <a:rPr lang="en-US" sz="1200">
                <a:latin typeface="Arial" charset="0"/>
              </a:rPr>
              <a:pPr/>
              <a:t>23</a:t>
            </a:fld>
            <a:endParaRPr lang="en-US" sz="1200">
              <a:latin typeface="Arial" charset="0"/>
            </a:endParaRPr>
          </a:p>
        </p:txBody>
      </p:sp>
      <p:sp>
        <p:nvSpPr>
          <p:cNvPr id="114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603" name="Rectangle 3"/>
          <p:cNvSpPr>
            <a:spLocks noGrp="1" noChangeArrowheads="1"/>
          </p:cNvSpPr>
          <p:nvPr>
            <p:ph type="body" idx="1"/>
          </p:nvPr>
        </p:nvSpPr>
        <p:spPr>
          <a:noFill/>
        </p:spPr>
        <p:txBody>
          <a:bodyPr/>
          <a:lstStyle/>
          <a:p>
            <a:pPr eaLnBrk="1" hangingPunct="1"/>
            <a:r>
              <a:rPr lang="en-US"/>
              <a:t>The first algorithm I’m going to describe is the SIA algorithm which takes as input a multidimensional point set and discovers, for every vector, the points in this point set that are mapped onto other points in the point set by that vector.</a:t>
            </a:r>
          </a:p>
          <a:p>
            <a:pPr eaLnBrk="1" hangingPunct="1"/>
            <a:r>
              <a:rPr lang="en-US"/>
              <a:t>For convenience, I’ll call the complete set of points being analyzed the </a:t>
            </a:r>
            <a:r>
              <a:rPr lang="en-US" i="1"/>
              <a:t>DATASET and any subset of the dataset a PATTERN.</a:t>
            </a:r>
            <a:endParaRPr lang="en-US"/>
          </a:p>
          <a:p>
            <a:pPr eaLnBrk="1" hangingPunct="1"/>
            <a:r>
              <a:rPr lang="en-US"/>
              <a:t>I say that a pattern is TRANSLATABLE by a particular vector within a dataset if it can be translated by that vector to give another pattern in the dataset. For example, the pattern {a,d} here is translatable within this dataset by the vector &lt;1,0&gt;.</a:t>
            </a:r>
          </a:p>
          <a:p>
            <a:pPr eaLnBrk="1" hangingPunct="1"/>
            <a:r>
              <a:rPr lang="en-US"/>
              <a:t>And the pattern that contains ALL the points that are mapped onto other points in the dataset by a particular vector is the MAXIMAL TRANSLATABLE PATTERN for that vector. So the maximal translatable pattern or MTP in this dataset for the vector &lt;1,0&gt; is the pattern {a,b,d} and the MTP for the vector &lt;1,1&gt; in this dataset is {a,c}.</a:t>
            </a:r>
          </a:p>
          <a:p>
            <a:pPr eaLnBrk="1" hangingPunct="1"/>
            <a:r>
              <a:rPr lang="en-US"/>
              <a:t>So SIA discovers all the non-empty maximal translatable patterns in a dataset.</a:t>
            </a:r>
          </a:p>
          <a:p>
            <a:pPr eaLnBrk="1" hangingPunct="1"/>
            <a:r>
              <a:rPr lang="en-US"/>
              <a:t>It does this by first sorting the points in the dataset into lexicographical order and then computing the vector from each point to every other point in the dataset that is lexicographically greater. These vectors are stored in a table like this one here which we call a VECTOR TABLE. And each vector is stored with a pointer that points back to the origin point for which it was computed, as indicated by these arrows here. </a:t>
            </a:r>
          </a:p>
          <a:p>
            <a:pPr eaLnBrk="1" hangingPunct="1"/>
            <a:r>
              <a:rPr lang="en-US"/>
              <a:t>The vectors in this table are then sorted into lexicographical order to give a list like the one here on the right and the MTP for each vector can be found directly by reading off the points attached to the adjacent occurrences of that vector in this list.</a:t>
            </a:r>
          </a:p>
          <a:p>
            <a:pPr eaLnBrk="1" hangingPunct="1"/>
            <a:r>
              <a:rPr lang="en-US"/>
              <a:t>The most expensive step is sorting the vectors which can be done in O(kn^2 log n) time. However, by storing the origin points in a hash table and hashing the vectors to get the slot indices, this time complexity can be reduced to O(kn^2).</a:t>
            </a:r>
          </a:p>
          <a:p>
            <a:pPr eaLnBrk="1" hangingPunct="1"/>
            <a:r>
              <a:rPr lang="en-US"/>
              <a:t>And also, obviously, the space used is O(kn^2)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A6EC89F-062A-4344-9C7C-060583CE4E37}" type="slidenum">
              <a:rPr lang="en-US" sz="1200">
                <a:latin typeface="Arial" charset="0"/>
              </a:rPr>
              <a:pPr/>
              <a:t>25</a:t>
            </a:fld>
            <a:endParaRPr lang="en-US" sz="1200">
              <a:latin typeface="Arial" charset="0"/>
            </a:endParaRPr>
          </a:p>
        </p:txBody>
      </p:sp>
      <p:sp>
        <p:nvSpPr>
          <p:cNvPr id="11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651" name="Rectangle 3"/>
          <p:cNvSpPr>
            <a:spLocks noGrp="1" noChangeArrowheads="1"/>
          </p:cNvSpPr>
          <p:nvPr>
            <p:ph type="body" idx="1"/>
          </p:nvPr>
        </p:nvSpPr>
        <p:spPr>
          <a:noFill/>
        </p:spPr>
        <p:txBody>
          <a:bodyPr/>
          <a:lstStyle/>
          <a:p>
            <a:pPr eaLnBrk="1" hangingPunct="1"/>
            <a:r>
              <a:rPr lang="en-US"/>
              <a:t>SIA only finds one occurrence of each MTP and one vector by which that MTP is translatable within the dataset.</a:t>
            </a:r>
          </a:p>
          <a:p>
            <a:pPr eaLnBrk="1" hangingPunct="1"/>
            <a:r>
              <a:rPr lang="en-US"/>
              <a:t>SIATEC, on the other hand, finds all the MTPs using a slightly modified version of SIA and then finds all the vectors by which each MTP is translatable within the dataset. </a:t>
            </a:r>
          </a:p>
          <a:p>
            <a:pPr eaLnBrk="1" hangingPunct="1"/>
            <a:r>
              <a:rPr lang="en-US"/>
              <a:t>In other words, it finds all the non-empty MTPs and then all the patterns within the dataset that are translationally equivalent to each MTP.</a:t>
            </a:r>
          </a:p>
          <a:p>
            <a:pPr eaLnBrk="1" hangingPunct="1"/>
            <a:r>
              <a:rPr lang="en-US"/>
              <a:t>In SIA, we only needed to compute the vector from each point to every lexicographically greater point because the MTP for a particular vector -</a:t>
            </a:r>
            <a:r>
              <a:rPr lang="en-US" i="1"/>
              <a:t>v</a:t>
            </a:r>
            <a:r>
              <a:rPr lang="en-US"/>
              <a:t> is the same as the pattern that you get by translating the MTP for v by v itself.</a:t>
            </a:r>
          </a:p>
          <a:p>
            <a:pPr eaLnBrk="1" hangingPunct="1"/>
            <a:r>
              <a:rPr lang="en-US"/>
              <a:t>However, in this simple implementation of SIATEC, we can find all the occurrences more efficiently by computing all the interpoint vectors and storing them in a table like this one here. </a:t>
            </a:r>
          </a:p>
          <a:p>
            <a:pPr eaLnBrk="1" hangingPunct="1"/>
            <a:r>
              <a:rPr lang="en-US"/>
              <a:t>If the points in the dataset are sorted into lexicographical order first, then the vectors in this table increase lexicographically as you descend a column and go from right to left along a row.</a:t>
            </a:r>
          </a:p>
          <a:p>
            <a:pPr eaLnBrk="1" hangingPunct="1"/>
            <a:r>
              <a:rPr lang="en-US"/>
              <a:t>Each column contains all the vectors by which the point at the top of the column is translatable within the dataset.</a:t>
            </a:r>
          </a:p>
          <a:p>
            <a:pPr eaLnBrk="1" hangingPunct="1"/>
            <a:r>
              <a:rPr lang="en-US"/>
              <a:t>Therefore the set of vectors by which a given pattern in the dataset is translatable is equal to the intersection of the columns headed by the points in that pattern. For example, the pattern {a,c} is translatable within this dataset by the intersection of the columns for which a and c are the original points.</a:t>
            </a:r>
          </a:p>
          <a:p>
            <a:pPr eaLnBrk="1" hangingPunct="1"/>
            <a:r>
              <a:rPr lang="en-US"/>
              <a:t>By exploiting the orderedness of this table, we can find all the occurrences of a k-dimensional pattern of size m in a dataset of size n in a worst case running time of O(</a:t>
            </a:r>
            <a:r>
              <a:rPr lang="en-US" i="1"/>
              <a:t>kmn</a:t>
            </a:r>
            <a:r>
              <a:rPr lang="en-US"/>
              <a:t>).</a:t>
            </a:r>
          </a:p>
          <a:p>
            <a:pPr eaLnBrk="1" hangingPunct="1"/>
            <a:r>
              <a:rPr lang="en-US"/>
              <a:t>Now, all the MTPs in a dataset can be found by reading through the list of sorted vectors generated by SIA so we know that sum of the cardinalities of the MTPs is less than or equal to n(n-1)/2.</a:t>
            </a:r>
          </a:p>
          <a:p>
            <a:pPr eaLnBrk="1" hangingPunct="1"/>
            <a:r>
              <a:rPr lang="en-US"/>
              <a:t>Therefore the worst case time complexity of this implementation of SIATEC is [as shown] which implies that it is O(kn^3).</a:t>
            </a:r>
          </a:p>
          <a:p>
            <a:pPr eaLnBrk="1" hangingPunct="1"/>
            <a:r>
              <a:rPr lang="en-US"/>
              <a:t>And, obviously, it uses O(kn^2) space.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E9F00A-A8B6-9F4C-9AE5-10DE16E56640}" type="slidenum">
              <a:rPr lang="en-US"/>
              <a:pPr/>
              <a:t>27</a:t>
            </a:fld>
            <a:endParaRPr lang="en-US"/>
          </a:p>
        </p:txBody>
      </p:sp>
      <p:sp>
        <p:nvSpPr>
          <p:cNvPr id="11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9811" name="Rectangle 3"/>
          <p:cNvSpPr>
            <a:spLocks noGrp="1" noChangeArrowheads="1"/>
          </p:cNvSpPr>
          <p:nvPr>
            <p:ph type="body" idx="1"/>
          </p:nvPr>
        </p:nvSpPr>
        <p:spPr/>
        <p:txBody>
          <a:bodyPr/>
          <a:lstStyle/>
          <a:p>
            <a:r>
              <a:rPr lang="en-US"/>
              <a:t>We can use SIATEC together with the heuristics I</a:t>
            </a:r>
            <a:r>
              <a:rPr lang="ja-JP" altLang="en-US"/>
              <a:t>’</a:t>
            </a:r>
            <a:r>
              <a:rPr lang="en-US"/>
              <a:t>ve just described to construct a simple compression algorithm which I call COSIATEC. COSIATEC works like this.</a:t>
            </a:r>
          </a:p>
          <a:p>
            <a:r>
              <a:rPr lang="en-US"/>
              <a:t>First we use SIATEC to generate a list of &lt;Pattern, Translator_set&gt; pairs in which each pattern is an MTP and each translator set contains all the non-zero vectors by which the pattern is translatable within the dataset. This generally gives a more efficient  representation of the set of points covered by the occurrences of a pattern.</a:t>
            </a:r>
          </a:p>
          <a:p>
            <a:r>
              <a:rPr lang="en-US"/>
              <a:t>Then we can use the heuristics I</a:t>
            </a:r>
            <a:r>
              <a:rPr lang="ja-JP" altLang="en-US"/>
              <a:t>’</a:t>
            </a:r>
            <a:r>
              <a:rPr lang="en-US"/>
              <a:t>ve just described - compression ratio, coverage and compactness - to choose the </a:t>
            </a:r>
            <a:r>
              <a:rPr lang="ja-JP" altLang="en-US"/>
              <a:t>“</a:t>
            </a:r>
            <a:r>
              <a:rPr lang="en-US"/>
              <a:t>best</a:t>
            </a:r>
            <a:r>
              <a:rPr lang="ja-JP" altLang="en-US"/>
              <a:t>”</a:t>
            </a:r>
            <a:r>
              <a:rPr lang="en-US"/>
              <a:t> pattern </a:t>
            </a:r>
            <a:r>
              <a:rPr lang="en-US" i="1"/>
              <a:t>P</a:t>
            </a:r>
            <a:r>
              <a:rPr lang="en-US"/>
              <a:t> and this pattern is printed out together with its translator set.</a:t>
            </a:r>
          </a:p>
          <a:p>
            <a:r>
              <a:rPr lang="en-US"/>
              <a:t>Then all the points covered by P and its occurrences are removed from the dataset.</a:t>
            </a:r>
          </a:p>
          <a:p>
            <a:r>
              <a:rPr lang="en-US"/>
              <a:t>Then if the dataset is empty, we end; otherwise, we again run SIATEC on the remaining points in the dataset.</a:t>
            </a:r>
          </a:p>
          <a:p>
            <a:r>
              <a:rPr lang="en-US"/>
              <a:t>The result is a print out of the </a:t>
            </a:r>
            <a:r>
              <a:rPr lang="ja-JP" altLang="en-US"/>
              <a:t>“</a:t>
            </a:r>
            <a:r>
              <a:rPr lang="en-US"/>
              <a:t>best</a:t>
            </a:r>
            <a:r>
              <a:rPr lang="ja-JP" altLang="en-US"/>
              <a:t>”</a:t>
            </a:r>
            <a:r>
              <a:rPr lang="en-US"/>
              <a:t> pattern and its translators for each iteration of the cycle and this printout is usually a compressed representation of the input dataset.</a:t>
            </a:r>
          </a:p>
          <a:p>
            <a:r>
              <a:rPr lang="en-US"/>
              <a:t>Obviously, the degree of compression achieved depends on the amount of repetition in the dataset.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57E61-F6E1-478B-BCF7-8620CA89DE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C2CFC34-4175-40E5-B4F6-ABEE4EC6ED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43B93C-E23B-4899-966F-8B1E975FE238}"/>
              </a:ext>
            </a:extLst>
          </p:cNvPr>
          <p:cNvSpPr>
            <a:spLocks noGrp="1"/>
          </p:cNvSpPr>
          <p:nvPr>
            <p:ph type="dt" sz="half" idx="10"/>
          </p:nvPr>
        </p:nvSpPr>
        <p:spPr/>
        <p:txBody>
          <a:bodyPr/>
          <a:lstStyle/>
          <a:p>
            <a:fld id="{A67A1297-B6B4-4632-8F68-52D81225ABD6}" type="datetimeFigureOut">
              <a:rPr lang="en-GB" smtClean="0"/>
              <a:t>18/08/2019</a:t>
            </a:fld>
            <a:endParaRPr lang="en-GB"/>
          </a:p>
        </p:txBody>
      </p:sp>
      <p:sp>
        <p:nvSpPr>
          <p:cNvPr id="5" name="Footer Placeholder 4">
            <a:extLst>
              <a:ext uri="{FF2B5EF4-FFF2-40B4-BE49-F238E27FC236}">
                <a16:creationId xmlns:a16="http://schemas.microsoft.com/office/drawing/2014/main" id="{21B22705-899A-4DED-AE8E-67BC018DB9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7FDE59-C267-43F3-91AD-BCDEE2996712}"/>
              </a:ext>
            </a:extLst>
          </p:cNvPr>
          <p:cNvSpPr>
            <a:spLocks noGrp="1"/>
          </p:cNvSpPr>
          <p:nvPr>
            <p:ph type="sldNum" sz="quarter" idx="12"/>
          </p:nvPr>
        </p:nvSpPr>
        <p:spPr/>
        <p:txBody>
          <a:bodyPr/>
          <a:lstStyle/>
          <a:p>
            <a:fld id="{F1926B45-3773-4EAA-9191-0E7237286C50}" type="slidenum">
              <a:rPr lang="en-GB" smtClean="0"/>
              <a:t>‹#›</a:t>
            </a:fld>
            <a:endParaRPr lang="en-GB"/>
          </a:p>
        </p:txBody>
      </p:sp>
    </p:spTree>
    <p:extLst>
      <p:ext uri="{BB962C8B-B14F-4D97-AF65-F5344CB8AC3E}">
        <p14:creationId xmlns:p14="http://schemas.microsoft.com/office/powerpoint/2010/main" val="400317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4C8DC-2DA3-497A-B122-7D5954DA146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44BA814-9317-456C-BB35-F62D8706B9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C73C42-373F-4A7D-89B8-D3D338B2449E}"/>
              </a:ext>
            </a:extLst>
          </p:cNvPr>
          <p:cNvSpPr>
            <a:spLocks noGrp="1"/>
          </p:cNvSpPr>
          <p:nvPr>
            <p:ph type="dt" sz="half" idx="10"/>
          </p:nvPr>
        </p:nvSpPr>
        <p:spPr/>
        <p:txBody>
          <a:bodyPr/>
          <a:lstStyle/>
          <a:p>
            <a:fld id="{A67A1297-B6B4-4632-8F68-52D81225ABD6}" type="datetimeFigureOut">
              <a:rPr lang="en-GB" smtClean="0"/>
              <a:t>18/08/2019</a:t>
            </a:fld>
            <a:endParaRPr lang="en-GB"/>
          </a:p>
        </p:txBody>
      </p:sp>
      <p:sp>
        <p:nvSpPr>
          <p:cNvPr id="5" name="Footer Placeholder 4">
            <a:extLst>
              <a:ext uri="{FF2B5EF4-FFF2-40B4-BE49-F238E27FC236}">
                <a16:creationId xmlns:a16="http://schemas.microsoft.com/office/drawing/2014/main" id="{71A14FCC-5C70-4ADA-81C8-AE202B697F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8641CF-2725-4B58-A3F2-821FBA0E735F}"/>
              </a:ext>
            </a:extLst>
          </p:cNvPr>
          <p:cNvSpPr>
            <a:spLocks noGrp="1"/>
          </p:cNvSpPr>
          <p:nvPr>
            <p:ph type="sldNum" sz="quarter" idx="12"/>
          </p:nvPr>
        </p:nvSpPr>
        <p:spPr/>
        <p:txBody>
          <a:bodyPr/>
          <a:lstStyle/>
          <a:p>
            <a:fld id="{F1926B45-3773-4EAA-9191-0E7237286C50}" type="slidenum">
              <a:rPr lang="en-GB" smtClean="0"/>
              <a:t>‹#›</a:t>
            </a:fld>
            <a:endParaRPr lang="en-GB"/>
          </a:p>
        </p:txBody>
      </p:sp>
    </p:spTree>
    <p:extLst>
      <p:ext uri="{BB962C8B-B14F-4D97-AF65-F5344CB8AC3E}">
        <p14:creationId xmlns:p14="http://schemas.microsoft.com/office/powerpoint/2010/main" val="2423509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554A2A-8F6C-4B65-8F3F-38B41BA3BA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082416-6417-4150-9E88-DCD72E185E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C1B979-BB95-4468-9AD5-0031FB459405}"/>
              </a:ext>
            </a:extLst>
          </p:cNvPr>
          <p:cNvSpPr>
            <a:spLocks noGrp="1"/>
          </p:cNvSpPr>
          <p:nvPr>
            <p:ph type="dt" sz="half" idx="10"/>
          </p:nvPr>
        </p:nvSpPr>
        <p:spPr/>
        <p:txBody>
          <a:bodyPr/>
          <a:lstStyle/>
          <a:p>
            <a:fld id="{A67A1297-B6B4-4632-8F68-52D81225ABD6}" type="datetimeFigureOut">
              <a:rPr lang="en-GB" smtClean="0"/>
              <a:t>18/08/2019</a:t>
            </a:fld>
            <a:endParaRPr lang="en-GB"/>
          </a:p>
        </p:txBody>
      </p:sp>
      <p:sp>
        <p:nvSpPr>
          <p:cNvPr id="5" name="Footer Placeholder 4">
            <a:extLst>
              <a:ext uri="{FF2B5EF4-FFF2-40B4-BE49-F238E27FC236}">
                <a16:creationId xmlns:a16="http://schemas.microsoft.com/office/drawing/2014/main" id="{657F23AA-3CB9-42A2-A6E0-E004B76EA9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FCBE1B-A5BC-41A2-9A45-8752764D232B}"/>
              </a:ext>
            </a:extLst>
          </p:cNvPr>
          <p:cNvSpPr>
            <a:spLocks noGrp="1"/>
          </p:cNvSpPr>
          <p:nvPr>
            <p:ph type="sldNum" sz="quarter" idx="12"/>
          </p:nvPr>
        </p:nvSpPr>
        <p:spPr/>
        <p:txBody>
          <a:bodyPr/>
          <a:lstStyle/>
          <a:p>
            <a:fld id="{F1926B45-3773-4EAA-9191-0E7237286C50}" type="slidenum">
              <a:rPr lang="en-GB" smtClean="0"/>
              <a:t>‹#›</a:t>
            </a:fld>
            <a:endParaRPr lang="en-GB"/>
          </a:p>
        </p:txBody>
      </p:sp>
    </p:spTree>
    <p:extLst>
      <p:ext uri="{BB962C8B-B14F-4D97-AF65-F5344CB8AC3E}">
        <p14:creationId xmlns:p14="http://schemas.microsoft.com/office/powerpoint/2010/main" val="4227847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2E513-721F-47A8-9C85-9FB1F60E508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75527C-893D-498B-9D3B-7E170C37CF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995113-D35C-4A93-8939-94E97A0AEBAD}"/>
              </a:ext>
            </a:extLst>
          </p:cNvPr>
          <p:cNvSpPr>
            <a:spLocks noGrp="1"/>
          </p:cNvSpPr>
          <p:nvPr>
            <p:ph type="dt" sz="half" idx="10"/>
          </p:nvPr>
        </p:nvSpPr>
        <p:spPr/>
        <p:txBody>
          <a:bodyPr/>
          <a:lstStyle/>
          <a:p>
            <a:fld id="{A67A1297-B6B4-4632-8F68-52D81225ABD6}" type="datetimeFigureOut">
              <a:rPr lang="en-GB" smtClean="0"/>
              <a:t>18/08/2019</a:t>
            </a:fld>
            <a:endParaRPr lang="en-GB"/>
          </a:p>
        </p:txBody>
      </p:sp>
      <p:sp>
        <p:nvSpPr>
          <p:cNvPr id="5" name="Footer Placeholder 4">
            <a:extLst>
              <a:ext uri="{FF2B5EF4-FFF2-40B4-BE49-F238E27FC236}">
                <a16:creationId xmlns:a16="http://schemas.microsoft.com/office/drawing/2014/main" id="{7FD8AC44-D24C-44A7-B250-CF5323B9E4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9AF35E-4197-4390-B17C-4882D96AA4CB}"/>
              </a:ext>
            </a:extLst>
          </p:cNvPr>
          <p:cNvSpPr>
            <a:spLocks noGrp="1"/>
          </p:cNvSpPr>
          <p:nvPr>
            <p:ph type="sldNum" sz="quarter" idx="12"/>
          </p:nvPr>
        </p:nvSpPr>
        <p:spPr/>
        <p:txBody>
          <a:bodyPr/>
          <a:lstStyle/>
          <a:p>
            <a:fld id="{F1926B45-3773-4EAA-9191-0E7237286C50}" type="slidenum">
              <a:rPr lang="en-GB" smtClean="0"/>
              <a:t>‹#›</a:t>
            </a:fld>
            <a:endParaRPr lang="en-GB"/>
          </a:p>
        </p:txBody>
      </p:sp>
    </p:spTree>
    <p:extLst>
      <p:ext uri="{BB962C8B-B14F-4D97-AF65-F5344CB8AC3E}">
        <p14:creationId xmlns:p14="http://schemas.microsoft.com/office/powerpoint/2010/main" val="972604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3C302-B3DC-4CBB-BBFA-A52FB285CE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8C58E42-CAB3-4C63-BAB4-D496BE4966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D0A146-A030-4B51-AE13-68C3AA493787}"/>
              </a:ext>
            </a:extLst>
          </p:cNvPr>
          <p:cNvSpPr>
            <a:spLocks noGrp="1"/>
          </p:cNvSpPr>
          <p:nvPr>
            <p:ph type="dt" sz="half" idx="10"/>
          </p:nvPr>
        </p:nvSpPr>
        <p:spPr/>
        <p:txBody>
          <a:bodyPr/>
          <a:lstStyle/>
          <a:p>
            <a:fld id="{A67A1297-B6B4-4632-8F68-52D81225ABD6}" type="datetimeFigureOut">
              <a:rPr lang="en-GB" smtClean="0"/>
              <a:t>18/08/2019</a:t>
            </a:fld>
            <a:endParaRPr lang="en-GB"/>
          </a:p>
        </p:txBody>
      </p:sp>
      <p:sp>
        <p:nvSpPr>
          <p:cNvPr id="5" name="Footer Placeholder 4">
            <a:extLst>
              <a:ext uri="{FF2B5EF4-FFF2-40B4-BE49-F238E27FC236}">
                <a16:creationId xmlns:a16="http://schemas.microsoft.com/office/drawing/2014/main" id="{C111576E-05E5-4D01-9419-0BFE87497D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9AA9F5-BD5B-410A-B9EF-435509C874CE}"/>
              </a:ext>
            </a:extLst>
          </p:cNvPr>
          <p:cNvSpPr>
            <a:spLocks noGrp="1"/>
          </p:cNvSpPr>
          <p:nvPr>
            <p:ph type="sldNum" sz="quarter" idx="12"/>
          </p:nvPr>
        </p:nvSpPr>
        <p:spPr/>
        <p:txBody>
          <a:bodyPr/>
          <a:lstStyle/>
          <a:p>
            <a:fld id="{F1926B45-3773-4EAA-9191-0E7237286C50}" type="slidenum">
              <a:rPr lang="en-GB" smtClean="0"/>
              <a:t>‹#›</a:t>
            </a:fld>
            <a:endParaRPr lang="en-GB"/>
          </a:p>
        </p:txBody>
      </p:sp>
    </p:spTree>
    <p:extLst>
      <p:ext uri="{BB962C8B-B14F-4D97-AF65-F5344CB8AC3E}">
        <p14:creationId xmlns:p14="http://schemas.microsoft.com/office/powerpoint/2010/main" val="4158521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7FD6F-30C7-42D3-9D09-DC961BD5C5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24F78B-6A96-4AD5-92D2-A7A7668371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771B2AC-AF8B-49A9-97CD-D3EED29BA5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32E02F6-C23E-4F46-BE25-3D1FDB4682A3}"/>
              </a:ext>
            </a:extLst>
          </p:cNvPr>
          <p:cNvSpPr>
            <a:spLocks noGrp="1"/>
          </p:cNvSpPr>
          <p:nvPr>
            <p:ph type="dt" sz="half" idx="10"/>
          </p:nvPr>
        </p:nvSpPr>
        <p:spPr/>
        <p:txBody>
          <a:bodyPr/>
          <a:lstStyle/>
          <a:p>
            <a:fld id="{A67A1297-B6B4-4632-8F68-52D81225ABD6}" type="datetimeFigureOut">
              <a:rPr lang="en-GB" smtClean="0"/>
              <a:t>18/08/2019</a:t>
            </a:fld>
            <a:endParaRPr lang="en-GB"/>
          </a:p>
        </p:txBody>
      </p:sp>
      <p:sp>
        <p:nvSpPr>
          <p:cNvPr id="6" name="Footer Placeholder 5">
            <a:extLst>
              <a:ext uri="{FF2B5EF4-FFF2-40B4-BE49-F238E27FC236}">
                <a16:creationId xmlns:a16="http://schemas.microsoft.com/office/drawing/2014/main" id="{210A0A8E-1337-4097-AD41-6F50C3113B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546177-8EC3-4C1F-BE7C-35EF0D56933C}"/>
              </a:ext>
            </a:extLst>
          </p:cNvPr>
          <p:cNvSpPr>
            <a:spLocks noGrp="1"/>
          </p:cNvSpPr>
          <p:nvPr>
            <p:ph type="sldNum" sz="quarter" idx="12"/>
          </p:nvPr>
        </p:nvSpPr>
        <p:spPr/>
        <p:txBody>
          <a:bodyPr/>
          <a:lstStyle/>
          <a:p>
            <a:fld id="{F1926B45-3773-4EAA-9191-0E7237286C50}" type="slidenum">
              <a:rPr lang="en-GB" smtClean="0"/>
              <a:t>‹#›</a:t>
            </a:fld>
            <a:endParaRPr lang="en-GB"/>
          </a:p>
        </p:txBody>
      </p:sp>
    </p:spTree>
    <p:extLst>
      <p:ext uri="{BB962C8B-B14F-4D97-AF65-F5344CB8AC3E}">
        <p14:creationId xmlns:p14="http://schemas.microsoft.com/office/powerpoint/2010/main" val="282941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FEF9-A1FD-472F-ADCF-642493457CE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004BD00-87EF-4338-88EF-094E0DC727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B57641-2D48-4544-9E50-A009DE988B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B47DAF5-4638-47E1-8D55-49F9DA40A3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29BC96-3116-40C8-B532-E5B17BE5A3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7954FE-F3B5-4851-9935-5E290227ECA6}"/>
              </a:ext>
            </a:extLst>
          </p:cNvPr>
          <p:cNvSpPr>
            <a:spLocks noGrp="1"/>
          </p:cNvSpPr>
          <p:nvPr>
            <p:ph type="dt" sz="half" idx="10"/>
          </p:nvPr>
        </p:nvSpPr>
        <p:spPr/>
        <p:txBody>
          <a:bodyPr/>
          <a:lstStyle/>
          <a:p>
            <a:fld id="{A67A1297-B6B4-4632-8F68-52D81225ABD6}" type="datetimeFigureOut">
              <a:rPr lang="en-GB" smtClean="0"/>
              <a:t>18/08/2019</a:t>
            </a:fld>
            <a:endParaRPr lang="en-GB"/>
          </a:p>
        </p:txBody>
      </p:sp>
      <p:sp>
        <p:nvSpPr>
          <p:cNvPr id="8" name="Footer Placeholder 7">
            <a:extLst>
              <a:ext uri="{FF2B5EF4-FFF2-40B4-BE49-F238E27FC236}">
                <a16:creationId xmlns:a16="http://schemas.microsoft.com/office/drawing/2014/main" id="{15C33ABA-F7DD-4C1F-B103-DB4F1386A03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A5DAAFF-408D-459D-B238-E328E7EB6C2C}"/>
              </a:ext>
            </a:extLst>
          </p:cNvPr>
          <p:cNvSpPr>
            <a:spLocks noGrp="1"/>
          </p:cNvSpPr>
          <p:nvPr>
            <p:ph type="sldNum" sz="quarter" idx="12"/>
          </p:nvPr>
        </p:nvSpPr>
        <p:spPr/>
        <p:txBody>
          <a:bodyPr/>
          <a:lstStyle/>
          <a:p>
            <a:fld id="{F1926B45-3773-4EAA-9191-0E7237286C50}" type="slidenum">
              <a:rPr lang="en-GB" smtClean="0"/>
              <a:t>‹#›</a:t>
            </a:fld>
            <a:endParaRPr lang="en-GB"/>
          </a:p>
        </p:txBody>
      </p:sp>
    </p:spTree>
    <p:extLst>
      <p:ext uri="{BB962C8B-B14F-4D97-AF65-F5344CB8AC3E}">
        <p14:creationId xmlns:p14="http://schemas.microsoft.com/office/powerpoint/2010/main" val="3750108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5BF1-CC68-4C24-A257-8CF063D4B8F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5FAAE3E-690B-4205-9EE1-D1B1CF2816F0}"/>
              </a:ext>
            </a:extLst>
          </p:cNvPr>
          <p:cNvSpPr>
            <a:spLocks noGrp="1"/>
          </p:cNvSpPr>
          <p:nvPr>
            <p:ph type="dt" sz="half" idx="10"/>
          </p:nvPr>
        </p:nvSpPr>
        <p:spPr/>
        <p:txBody>
          <a:bodyPr/>
          <a:lstStyle/>
          <a:p>
            <a:fld id="{A67A1297-B6B4-4632-8F68-52D81225ABD6}" type="datetimeFigureOut">
              <a:rPr lang="en-GB" smtClean="0"/>
              <a:t>18/08/2019</a:t>
            </a:fld>
            <a:endParaRPr lang="en-GB"/>
          </a:p>
        </p:txBody>
      </p:sp>
      <p:sp>
        <p:nvSpPr>
          <p:cNvPr id="4" name="Footer Placeholder 3">
            <a:extLst>
              <a:ext uri="{FF2B5EF4-FFF2-40B4-BE49-F238E27FC236}">
                <a16:creationId xmlns:a16="http://schemas.microsoft.com/office/drawing/2014/main" id="{C2132DB0-3309-4974-838C-78BF3493A5A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5E5E10D-F472-48C5-A2A4-301C8DF653BF}"/>
              </a:ext>
            </a:extLst>
          </p:cNvPr>
          <p:cNvSpPr>
            <a:spLocks noGrp="1"/>
          </p:cNvSpPr>
          <p:nvPr>
            <p:ph type="sldNum" sz="quarter" idx="12"/>
          </p:nvPr>
        </p:nvSpPr>
        <p:spPr/>
        <p:txBody>
          <a:bodyPr/>
          <a:lstStyle/>
          <a:p>
            <a:fld id="{F1926B45-3773-4EAA-9191-0E7237286C50}" type="slidenum">
              <a:rPr lang="en-GB" smtClean="0"/>
              <a:t>‹#›</a:t>
            </a:fld>
            <a:endParaRPr lang="en-GB"/>
          </a:p>
        </p:txBody>
      </p:sp>
    </p:spTree>
    <p:extLst>
      <p:ext uri="{BB962C8B-B14F-4D97-AF65-F5344CB8AC3E}">
        <p14:creationId xmlns:p14="http://schemas.microsoft.com/office/powerpoint/2010/main" val="65572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20B268-E6C8-497C-AF54-B7AB0A59ECE4}"/>
              </a:ext>
            </a:extLst>
          </p:cNvPr>
          <p:cNvSpPr>
            <a:spLocks noGrp="1"/>
          </p:cNvSpPr>
          <p:nvPr>
            <p:ph type="dt" sz="half" idx="10"/>
          </p:nvPr>
        </p:nvSpPr>
        <p:spPr/>
        <p:txBody>
          <a:bodyPr/>
          <a:lstStyle/>
          <a:p>
            <a:fld id="{A67A1297-B6B4-4632-8F68-52D81225ABD6}" type="datetimeFigureOut">
              <a:rPr lang="en-GB" smtClean="0"/>
              <a:t>18/08/2019</a:t>
            </a:fld>
            <a:endParaRPr lang="en-GB"/>
          </a:p>
        </p:txBody>
      </p:sp>
      <p:sp>
        <p:nvSpPr>
          <p:cNvPr id="3" name="Footer Placeholder 2">
            <a:extLst>
              <a:ext uri="{FF2B5EF4-FFF2-40B4-BE49-F238E27FC236}">
                <a16:creationId xmlns:a16="http://schemas.microsoft.com/office/drawing/2014/main" id="{CCF62C6C-9A25-4AF4-8A91-EFF7EEED1AC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56509A0-8447-48A8-BAF3-1ABCBD78F81C}"/>
              </a:ext>
            </a:extLst>
          </p:cNvPr>
          <p:cNvSpPr>
            <a:spLocks noGrp="1"/>
          </p:cNvSpPr>
          <p:nvPr>
            <p:ph type="sldNum" sz="quarter" idx="12"/>
          </p:nvPr>
        </p:nvSpPr>
        <p:spPr/>
        <p:txBody>
          <a:bodyPr/>
          <a:lstStyle/>
          <a:p>
            <a:fld id="{F1926B45-3773-4EAA-9191-0E7237286C50}" type="slidenum">
              <a:rPr lang="en-GB" smtClean="0"/>
              <a:t>‹#›</a:t>
            </a:fld>
            <a:endParaRPr lang="en-GB"/>
          </a:p>
        </p:txBody>
      </p:sp>
    </p:spTree>
    <p:extLst>
      <p:ext uri="{BB962C8B-B14F-4D97-AF65-F5344CB8AC3E}">
        <p14:creationId xmlns:p14="http://schemas.microsoft.com/office/powerpoint/2010/main" val="124546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1EA8B-1D9F-40C1-A7C9-B13D9E0F39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D1DAABD-24F7-4232-92B7-99B3DB1A72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BB3998E-E466-4F38-983B-E8150349E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B6012E-10A0-445A-B8CA-6F90DCF66FD4}"/>
              </a:ext>
            </a:extLst>
          </p:cNvPr>
          <p:cNvSpPr>
            <a:spLocks noGrp="1"/>
          </p:cNvSpPr>
          <p:nvPr>
            <p:ph type="dt" sz="half" idx="10"/>
          </p:nvPr>
        </p:nvSpPr>
        <p:spPr/>
        <p:txBody>
          <a:bodyPr/>
          <a:lstStyle/>
          <a:p>
            <a:fld id="{A67A1297-B6B4-4632-8F68-52D81225ABD6}" type="datetimeFigureOut">
              <a:rPr lang="en-GB" smtClean="0"/>
              <a:t>18/08/2019</a:t>
            </a:fld>
            <a:endParaRPr lang="en-GB"/>
          </a:p>
        </p:txBody>
      </p:sp>
      <p:sp>
        <p:nvSpPr>
          <p:cNvPr id="6" name="Footer Placeholder 5">
            <a:extLst>
              <a:ext uri="{FF2B5EF4-FFF2-40B4-BE49-F238E27FC236}">
                <a16:creationId xmlns:a16="http://schemas.microsoft.com/office/drawing/2014/main" id="{80B25011-0E83-49CE-B704-6B47D98B0F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22DFA4-9EF5-4A01-9035-191ADA383213}"/>
              </a:ext>
            </a:extLst>
          </p:cNvPr>
          <p:cNvSpPr>
            <a:spLocks noGrp="1"/>
          </p:cNvSpPr>
          <p:nvPr>
            <p:ph type="sldNum" sz="quarter" idx="12"/>
          </p:nvPr>
        </p:nvSpPr>
        <p:spPr/>
        <p:txBody>
          <a:bodyPr/>
          <a:lstStyle/>
          <a:p>
            <a:fld id="{F1926B45-3773-4EAA-9191-0E7237286C50}" type="slidenum">
              <a:rPr lang="en-GB" smtClean="0"/>
              <a:t>‹#›</a:t>
            </a:fld>
            <a:endParaRPr lang="en-GB"/>
          </a:p>
        </p:txBody>
      </p:sp>
    </p:spTree>
    <p:extLst>
      <p:ext uri="{BB962C8B-B14F-4D97-AF65-F5344CB8AC3E}">
        <p14:creationId xmlns:p14="http://schemas.microsoft.com/office/powerpoint/2010/main" val="3695664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216AB-FD9E-4DEF-A4C8-05C6D352B0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BA7F0AC-286D-44D3-91DF-0E763696C6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0A9C155-B5D5-44DF-8E8C-D98449D478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ACEAC2-8D7A-46AF-B72E-BFB0E3479B72}"/>
              </a:ext>
            </a:extLst>
          </p:cNvPr>
          <p:cNvSpPr>
            <a:spLocks noGrp="1"/>
          </p:cNvSpPr>
          <p:nvPr>
            <p:ph type="dt" sz="half" idx="10"/>
          </p:nvPr>
        </p:nvSpPr>
        <p:spPr/>
        <p:txBody>
          <a:bodyPr/>
          <a:lstStyle/>
          <a:p>
            <a:fld id="{A67A1297-B6B4-4632-8F68-52D81225ABD6}" type="datetimeFigureOut">
              <a:rPr lang="en-GB" smtClean="0"/>
              <a:t>18/08/2019</a:t>
            </a:fld>
            <a:endParaRPr lang="en-GB"/>
          </a:p>
        </p:txBody>
      </p:sp>
      <p:sp>
        <p:nvSpPr>
          <p:cNvPr id="6" name="Footer Placeholder 5">
            <a:extLst>
              <a:ext uri="{FF2B5EF4-FFF2-40B4-BE49-F238E27FC236}">
                <a16:creationId xmlns:a16="http://schemas.microsoft.com/office/drawing/2014/main" id="{EB4922EE-E898-4778-885B-B289EC78CC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E68445-AB97-4ED0-8DDC-5577018A49A8}"/>
              </a:ext>
            </a:extLst>
          </p:cNvPr>
          <p:cNvSpPr>
            <a:spLocks noGrp="1"/>
          </p:cNvSpPr>
          <p:nvPr>
            <p:ph type="sldNum" sz="quarter" idx="12"/>
          </p:nvPr>
        </p:nvSpPr>
        <p:spPr/>
        <p:txBody>
          <a:bodyPr/>
          <a:lstStyle/>
          <a:p>
            <a:fld id="{F1926B45-3773-4EAA-9191-0E7237286C50}" type="slidenum">
              <a:rPr lang="en-GB" smtClean="0"/>
              <a:t>‹#›</a:t>
            </a:fld>
            <a:endParaRPr lang="en-GB"/>
          </a:p>
        </p:txBody>
      </p:sp>
    </p:spTree>
    <p:extLst>
      <p:ext uri="{BB962C8B-B14F-4D97-AF65-F5344CB8AC3E}">
        <p14:creationId xmlns:p14="http://schemas.microsoft.com/office/powerpoint/2010/main" val="1202466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F513B-1D06-4352-A56A-0E13A8E7E3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BBD47BC-71BE-4998-BA79-A63A9E138E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12CDA9-8396-4901-865E-F4FEB6D23F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7A1297-B6B4-4632-8F68-52D81225ABD6}" type="datetimeFigureOut">
              <a:rPr lang="en-GB" smtClean="0"/>
              <a:t>18/08/2019</a:t>
            </a:fld>
            <a:endParaRPr lang="en-GB"/>
          </a:p>
        </p:txBody>
      </p:sp>
      <p:sp>
        <p:nvSpPr>
          <p:cNvPr id="5" name="Footer Placeholder 4">
            <a:extLst>
              <a:ext uri="{FF2B5EF4-FFF2-40B4-BE49-F238E27FC236}">
                <a16:creationId xmlns:a16="http://schemas.microsoft.com/office/drawing/2014/main" id="{A8AB659A-ADE7-4D6B-BFE7-714AE286B4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41BD489-E3F2-436B-B0DD-805B43F31A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926B45-3773-4EAA-9191-0E7237286C50}" type="slidenum">
              <a:rPr lang="en-GB" smtClean="0"/>
              <a:t>‹#›</a:t>
            </a:fld>
            <a:endParaRPr lang="en-GB"/>
          </a:p>
        </p:txBody>
      </p:sp>
    </p:spTree>
    <p:extLst>
      <p:ext uri="{BB962C8B-B14F-4D97-AF65-F5344CB8AC3E}">
        <p14:creationId xmlns:p14="http://schemas.microsoft.com/office/powerpoint/2010/main" val="27134210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6.jpg"/><Relationship Id="rId3" Type="http://schemas.microsoft.com/office/2007/relationships/media" Target="../media/media2.mp3"/><Relationship Id="rId7" Type="http://schemas.openxmlformats.org/officeDocument/2006/relationships/image" Target="../media/image2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4.jp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jp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1.emf"/><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D09B7-0167-4367-B2EC-A6320B94A34E}"/>
              </a:ext>
            </a:extLst>
          </p:cNvPr>
          <p:cNvSpPr>
            <a:spLocks noGrp="1"/>
          </p:cNvSpPr>
          <p:nvPr>
            <p:ph type="ctrTitle"/>
          </p:nvPr>
        </p:nvSpPr>
        <p:spPr>
          <a:xfrm>
            <a:off x="1523999" y="2661555"/>
            <a:ext cx="9144000" cy="2310619"/>
          </a:xfrm>
        </p:spPr>
        <p:txBody>
          <a:bodyPr anchor="ctr">
            <a:normAutofit/>
          </a:bodyPr>
          <a:lstStyle/>
          <a:p>
            <a:r>
              <a:rPr lang="en-GB" sz="3200" dirty="0"/>
              <a:t>Annual Research Review</a:t>
            </a:r>
            <a:br>
              <a:rPr lang="en-GB" sz="3200" dirty="0"/>
            </a:br>
            <a:r>
              <a:rPr lang="en-GB" sz="3200" dirty="0"/>
              <a:t>19 August 2019</a:t>
            </a:r>
          </a:p>
        </p:txBody>
      </p:sp>
      <p:sp>
        <p:nvSpPr>
          <p:cNvPr id="3" name="Subtitle 2">
            <a:extLst>
              <a:ext uri="{FF2B5EF4-FFF2-40B4-BE49-F238E27FC236}">
                <a16:creationId xmlns:a16="http://schemas.microsoft.com/office/drawing/2014/main" id="{506C9AC4-2280-409F-BB57-C0A548E50811}"/>
              </a:ext>
            </a:extLst>
          </p:cNvPr>
          <p:cNvSpPr>
            <a:spLocks noGrp="1"/>
          </p:cNvSpPr>
          <p:nvPr>
            <p:ph type="subTitle" idx="1"/>
          </p:nvPr>
        </p:nvSpPr>
        <p:spPr>
          <a:xfrm>
            <a:off x="1523999" y="5040357"/>
            <a:ext cx="9144000" cy="1159412"/>
          </a:xfrm>
        </p:spPr>
        <p:txBody>
          <a:bodyPr anchor="ctr"/>
          <a:lstStyle/>
          <a:p>
            <a:r>
              <a:rPr lang="en-GB" dirty="0"/>
              <a:t>David Meredith</a:t>
            </a:r>
          </a:p>
          <a:p>
            <a:r>
              <a:rPr lang="en-GB" dirty="0"/>
              <a:t>dave@create.aau.dk</a:t>
            </a:r>
          </a:p>
        </p:txBody>
      </p:sp>
      <p:pic>
        <p:nvPicPr>
          <p:cNvPr id="4" name="Picture 3">
            <a:extLst>
              <a:ext uri="{FF2B5EF4-FFF2-40B4-BE49-F238E27FC236}">
                <a16:creationId xmlns:a16="http://schemas.microsoft.com/office/drawing/2014/main" id="{3771B98D-87D2-4E30-9814-4DDDDAA134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0765" y="744352"/>
            <a:ext cx="5150468" cy="1725343"/>
          </a:xfrm>
          <a:prstGeom prst="rect">
            <a:avLst/>
          </a:prstGeom>
          <a:effectLst>
            <a:softEdge rad="12700"/>
          </a:effectLst>
        </p:spPr>
      </p:pic>
    </p:spTree>
    <p:extLst>
      <p:ext uri="{BB962C8B-B14F-4D97-AF65-F5344CB8AC3E}">
        <p14:creationId xmlns:p14="http://schemas.microsoft.com/office/powerpoint/2010/main" val="3695440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lowchart: Alternate Process 54">
            <a:extLst>
              <a:ext uri="{FF2B5EF4-FFF2-40B4-BE49-F238E27FC236}">
                <a16:creationId xmlns:a16="http://schemas.microsoft.com/office/drawing/2014/main" id="{C0818BDA-1FCF-4C85-A026-9314FD3CCF54}"/>
              </a:ext>
            </a:extLst>
          </p:cNvPr>
          <p:cNvSpPr/>
          <p:nvPr/>
        </p:nvSpPr>
        <p:spPr>
          <a:xfrm>
            <a:off x="1159329" y="2257735"/>
            <a:ext cx="1099457" cy="1078737"/>
          </a:xfrm>
          <a:prstGeom prst="flowChartAlternateProcess">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5542176-3AA8-43DE-B3A4-4FF0421E3C0D}"/>
              </a:ext>
            </a:extLst>
          </p:cNvPr>
          <p:cNvSpPr>
            <a:spLocks noGrp="1"/>
          </p:cNvSpPr>
          <p:nvPr>
            <p:ph type="title"/>
          </p:nvPr>
        </p:nvSpPr>
        <p:spPr>
          <a:xfrm>
            <a:off x="838200" y="218087"/>
            <a:ext cx="10515600" cy="650364"/>
          </a:xfrm>
        </p:spPr>
        <p:txBody>
          <a:bodyPr>
            <a:normAutofit fontScale="90000"/>
          </a:bodyPr>
          <a:lstStyle/>
          <a:p>
            <a:r>
              <a:rPr lang="en-GB" dirty="0"/>
              <a:t>Research topics and recent papers</a:t>
            </a:r>
          </a:p>
        </p:txBody>
      </p:sp>
      <p:sp>
        <p:nvSpPr>
          <p:cNvPr id="3" name="Content Placeholder 2">
            <a:extLst>
              <a:ext uri="{FF2B5EF4-FFF2-40B4-BE49-F238E27FC236}">
                <a16:creationId xmlns:a16="http://schemas.microsoft.com/office/drawing/2014/main" id="{8F8ABE12-D1BB-4CDA-8889-E4D1EE545736}"/>
              </a:ext>
            </a:extLst>
          </p:cNvPr>
          <p:cNvSpPr>
            <a:spLocks noGrp="1"/>
          </p:cNvSpPr>
          <p:nvPr>
            <p:ph idx="1"/>
          </p:nvPr>
        </p:nvSpPr>
        <p:spPr>
          <a:xfrm>
            <a:off x="4323871" y="868452"/>
            <a:ext cx="7508189" cy="5858592"/>
          </a:xfrm>
        </p:spPr>
        <p:txBody>
          <a:bodyPr>
            <a:normAutofit fontScale="55000" lnSpcReduction="20000"/>
          </a:bodyPr>
          <a:lstStyle/>
          <a:p>
            <a:r>
              <a:rPr lang="en-GB" b="1" i="1" dirty="0">
                <a:solidFill>
                  <a:srgbClr val="C00000"/>
                </a:solidFill>
              </a:rPr>
              <a:t>Computational modelling of Milton Babbitt's compositional processes </a:t>
            </a:r>
          </a:p>
          <a:p>
            <a:pPr lvl="1"/>
            <a:r>
              <a:rPr lang="en-GB" dirty="0"/>
              <a:t>Bemman, B. and Meredith, D. (2018). </a:t>
            </a:r>
            <a:r>
              <a:rPr lang="en-GB" b="1" dirty="0"/>
              <a:t>Generating new musical works in the style of Milton Babbitt</a:t>
            </a:r>
            <a:r>
              <a:rPr lang="en-GB" dirty="0"/>
              <a:t>. </a:t>
            </a:r>
            <a:r>
              <a:rPr lang="en-GB" i="1" dirty="0"/>
              <a:t>Computer Music Journal</a:t>
            </a:r>
            <a:r>
              <a:rPr lang="en-GB" dirty="0"/>
              <a:t>, 42(1). pp. 60-79.</a:t>
            </a:r>
          </a:p>
          <a:p>
            <a:pPr lvl="1"/>
            <a:r>
              <a:rPr lang="en-GB" dirty="0"/>
              <a:t>Bemman, B. and Meredith, D. (2018). </a:t>
            </a:r>
            <a:r>
              <a:rPr lang="en-GB" b="1" dirty="0"/>
              <a:t>Predicting Babbitt's orderings of time-point classes from array aggregate partitions in </a:t>
            </a:r>
            <a:r>
              <a:rPr lang="en-GB" b="1" i="1" dirty="0"/>
              <a:t>None but the Lonely Flute</a:t>
            </a:r>
            <a:r>
              <a:rPr lang="en-GB" b="1" dirty="0"/>
              <a:t> and </a:t>
            </a:r>
            <a:r>
              <a:rPr lang="en-GB" b="1" i="1" dirty="0"/>
              <a:t>Around the Horn</a:t>
            </a:r>
            <a:r>
              <a:rPr lang="en-GB" dirty="0"/>
              <a:t>. </a:t>
            </a:r>
            <a:r>
              <a:rPr lang="en-GB" i="1" dirty="0"/>
              <a:t>Journal of Mathematics and Music</a:t>
            </a:r>
            <a:r>
              <a:rPr lang="en-GB" dirty="0"/>
              <a:t>, 12(1):1-19.</a:t>
            </a:r>
          </a:p>
          <a:p>
            <a:pPr lvl="1"/>
            <a:r>
              <a:rPr lang="en-GB" dirty="0"/>
              <a:t>Bemman, B. and Meredith, D. (2019). </a:t>
            </a:r>
            <a:r>
              <a:rPr lang="en-GB" b="1" dirty="0"/>
              <a:t>Backtracking search heuristics for solving the all-partition array problem</a:t>
            </a:r>
            <a:r>
              <a:rPr lang="en-GB" dirty="0"/>
              <a:t>. </a:t>
            </a:r>
            <a:r>
              <a:rPr lang="en-GB" i="1" dirty="0"/>
              <a:t>20th International Society for Music Information Retrieval Conference (</a:t>
            </a:r>
            <a:r>
              <a:rPr lang="en-GB" i="1" dirty="0" err="1"/>
              <a:t>ISMIR</a:t>
            </a:r>
            <a:r>
              <a:rPr lang="en-GB" i="1" dirty="0"/>
              <a:t> 2019)</a:t>
            </a:r>
            <a:r>
              <a:rPr lang="en-GB" dirty="0"/>
              <a:t>, Delft, The Netherlands, 4-8 November 2019.</a:t>
            </a:r>
          </a:p>
          <a:p>
            <a:r>
              <a:rPr lang="en-GB" b="1" i="1" dirty="0">
                <a:solidFill>
                  <a:srgbClr val="C00000"/>
                </a:solidFill>
              </a:rPr>
              <a:t>Convolutional methods for music analysis</a:t>
            </a:r>
          </a:p>
          <a:p>
            <a:pPr lvl="1"/>
            <a:r>
              <a:rPr lang="en-GB" dirty="0"/>
              <a:t>Velarde, G., Cancino Chacon, C., Meredith, D., Weyde, T. and Grachten, M. (2018). </a:t>
            </a:r>
            <a:r>
              <a:rPr lang="en-GB" b="1" dirty="0"/>
              <a:t>Convolution-based classification of audio and symbolic representations of music</a:t>
            </a:r>
            <a:r>
              <a:rPr lang="en-GB" dirty="0"/>
              <a:t>. </a:t>
            </a:r>
            <a:r>
              <a:rPr lang="en-GB" i="1" dirty="0"/>
              <a:t>Journal of New Music Research</a:t>
            </a:r>
            <a:r>
              <a:rPr lang="en-GB" dirty="0"/>
              <a:t>, 47(3). pp 191-205.</a:t>
            </a:r>
          </a:p>
          <a:p>
            <a:r>
              <a:rPr lang="en-GB" b="1" i="1" dirty="0">
                <a:solidFill>
                  <a:srgbClr val="C00000"/>
                </a:solidFill>
              </a:rPr>
              <a:t>Deep learning methods for collision avoidance in mobile robots</a:t>
            </a:r>
          </a:p>
          <a:p>
            <a:pPr lvl="1"/>
            <a:r>
              <a:rPr lang="en-GB" dirty="0"/>
              <a:t>Schmuck, V. and Meredith, D. (2019). </a:t>
            </a:r>
            <a:r>
              <a:rPr lang="en-GB" b="1" dirty="0"/>
              <a:t>Training networks separately on static and dynamic obstacles improves collision avoidance during indoor robot navigation</a:t>
            </a:r>
            <a:r>
              <a:rPr lang="en-GB" dirty="0"/>
              <a:t>. </a:t>
            </a:r>
            <a:r>
              <a:rPr lang="en-GB" i="1" dirty="0"/>
              <a:t>27th European Symposium on Artificial Neural Networks, Computational Intelligence and Machine Learning (</a:t>
            </a:r>
            <a:r>
              <a:rPr lang="en-GB" i="1" dirty="0" err="1"/>
              <a:t>ESANN</a:t>
            </a:r>
            <a:r>
              <a:rPr lang="en-GB" i="1" dirty="0"/>
              <a:t> 2019)</a:t>
            </a:r>
            <a:r>
              <a:rPr lang="en-GB" dirty="0"/>
              <a:t>, Bruges, Belgium, 24-26 April, 2019.</a:t>
            </a:r>
          </a:p>
          <a:p>
            <a:r>
              <a:rPr lang="en-GB" b="1" i="1" dirty="0">
                <a:solidFill>
                  <a:srgbClr val="C00000"/>
                </a:solidFill>
              </a:rPr>
              <a:t>Computational modelling of musical memory</a:t>
            </a:r>
          </a:p>
          <a:p>
            <a:pPr lvl="1"/>
            <a:r>
              <a:rPr lang="en-GB" dirty="0"/>
              <a:t>Agres, K. R. and Meredith, D. (2018). </a:t>
            </a:r>
            <a:r>
              <a:rPr lang="en-GB" b="1" dirty="0"/>
              <a:t>Modelling novice and expert listeners' ability to detect changes in short melodies</a:t>
            </a:r>
            <a:r>
              <a:rPr lang="en-GB" dirty="0"/>
              <a:t>. </a:t>
            </a:r>
            <a:r>
              <a:rPr lang="en-GB" i="1" dirty="0"/>
              <a:t>15th International Conference on Music Perception and Cognition/10th Triennial Conference of the European Society for the Cognitive Sciences of Music (ICMPC15/ESCOM10)</a:t>
            </a:r>
            <a:r>
              <a:rPr lang="en-GB" dirty="0"/>
              <a:t>, Graz, Austria, 23-28 July 2018.</a:t>
            </a:r>
          </a:p>
          <a:p>
            <a:r>
              <a:rPr lang="en-GB" b="1" i="1" dirty="0">
                <a:solidFill>
                  <a:srgbClr val="C00000"/>
                </a:solidFill>
              </a:rPr>
              <a:t>Compression-based, geometric pattern discovery in music</a:t>
            </a:r>
          </a:p>
          <a:p>
            <a:pPr lvl="1"/>
            <a:r>
              <a:rPr lang="en-GB" dirty="0"/>
              <a:t>Meredith, D. (2019). </a:t>
            </a:r>
            <a:r>
              <a:rPr lang="en-GB" b="1" dirty="0"/>
              <a:t>Music analysis and data compression</a:t>
            </a:r>
            <a:r>
              <a:rPr lang="en-GB" dirty="0"/>
              <a:t>. In: Grimshaw-Aagaard, M., Walther-Hansen, M. &amp; Knakkergaard, M. (eds.), </a:t>
            </a:r>
            <a:r>
              <a:rPr lang="en-GB" i="1" dirty="0"/>
              <a:t>The Oxford Handbook of Sound and Imagination</a:t>
            </a:r>
            <a:r>
              <a:rPr lang="en-GB" dirty="0"/>
              <a:t>, Vol. 2, Oxford University Press.</a:t>
            </a:r>
          </a:p>
          <a:p>
            <a:pPr lvl="1"/>
            <a:r>
              <a:rPr lang="en-GB" dirty="0"/>
              <a:t>Meredith, D. (2019). </a:t>
            </a:r>
            <a:r>
              <a:rPr lang="en-GB" b="1" dirty="0" err="1"/>
              <a:t>RECURSIA-RRT</a:t>
            </a:r>
            <a:r>
              <a:rPr lang="en-GB" b="1" dirty="0"/>
              <a:t>: Recursive translatable point-set pattern discovery with removal of redundant translators</a:t>
            </a:r>
            <a:r>
              <a:rPr lang="en-GB" dirty="0"/>
              <a:t>. </a:t>
            </a:r>
            <a:r>
              <a:rPr lang="en-GB" i="1" dirty="0"/>
              <a:t>12th International Workshop on Machine Learning and Music (MML 2019)</a:t>
            </a:r>
            <a:r>
              <a:rPr lang="en-GB" dirty="0"/>
              <a:t>, Würzburg, Germany, 16 September 2019.</a:t>
            </a:r>
          </a:p>
          <a:p>
            <a:pPr lvl="1"/>
            <a:r>
              <a:rPr lang="en-GB" dirty="0"/>
              <a:t>Schmuck, V. and Meredith, D. (2019). </a:t>
            </a:r>
            <a:r>
              <a:rPr lang="en-GB" b="1" dirty="0" err="1"/>
              <a:t>OPTISIA</a:t>
            </a:r>
            <a:r>
              <a:rPr lang="en-GB" b="1" dirty="0"/>
              <a:t>: An evolutionary approach to parameter optimisation in a family of point-set pattern-discovery algorithms</a:t>
            </a:r>
            <a:r>
              <a:rPr lang="en-GB" dirty="0"/>
              <a:t>. </a:t>
            </a:r>
            <a:r>
              <a:rPr lang="en-GB" i="1" dirty="0"/>
              <a:t>12th International Workshop on Machine Learning and Music (MML 2019)</a:t>
            </a:r>
            <a:r>
              <a:rPr lang="en-GB" dirty="0"/>
              <a:t>, Würzburg, Germany, 16 September 2019.</a:t>
            </a:r>
          </a:p>
          <a:p>
            <a:pPr marL="0" indent="0">
              <a:buNone/>
            </a:pPr>
            <a:endParaRPr lang="en-GB" dirty="0"/>
          </a:p>
        </p:txBody>
      </p:sp>
      <p:sp>
        <p:nvSpPr>
          <p:cNvPr id="4" name="Rectangle 3">
            <a:extLst>
              <a:ext uri="{FF2B5EF4-FFF2-40B4-BE49-F238E27FC236}">
                <a16:creationId xmlns:a16="http://schemas.microsoft.com/office/drawing/2014/main" id="{3BE214A5-988E-4AE1-B7F4-04D3697E8064}"/>
              </a:ext>
            </a:extLst>
          </p:cNvPr>
          <p:cNvSpPr/>
          <p:nvPr/>
        </p:nvSpPr>
        <p:spPr>
          <a:xfrm>
            <a:off x="4811486" y="5740926"/>
            <a:ext cx="6950528" cy="480261"/>
          </a:xfrm>
          <a:prstGeom prst="rect">
            <a:avLst/>
          </a:prstGeom>
          <a:solidFill>
            <a:schemeClr val="accent1">
              <a:alpha val="27000"/>
            </a:schemeClr>
          </a:solidFill>
          <a:ln>
            <a:solidFill>
              <a:schemeClr val="accent1">
                <a:shade val="50000"/>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84B93735-0C03-40DB-9232-8AD1509B1ED6}"/>
              </a:ext>
            </a:extLst>
          </p:cNvPr>
          <p:cNvSpPr/>
          <p:nvPr/>
        </p:nvSpPr>
        <p:spPr>
          <a:xfrm>
            <a:off x="1217394" y="2316854"/>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a:t>
            </a:r>
          </a:p>
        </p:txBody>
      </p:sp>
      <p:sp>
        <p:nvSpPr>
          <p:cNvPr id="37" name="Oval 36">
            <a:extLst>
              <a:ext uri="{FF2B5EF4-FFF2-40B4-BE49-F238E27FC236}">
                <a16:creationId xmlns:a16="http://schemas.microsoft.com/office/drawing/2014/main" id="{3B76EFFF-4FE4-40F0-9891-BCF8040C4331}"/>
              </a:ext>
            </a:extLst>
          </p:cNvPr>
          <p:cNvSpPr/>
          <p:nvPr/>
        </p:nvSpPr>
        <p:spPr>
          <a:xfrm>
            <a:off x="1217393" y="3002654"/>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
            </a:r>
          </a:p>
        </p:txBody>
      </p:sp>
      <p:sp>
        <p:nvSpPr>
          <p:cNvPr id="38" name="Oval 37">
            <a:extLst>
              <a:ext uri="{FF2B5EF4-FFF2-40B4-BE49-F238E27FC236}">
                <a16:creationId xmlns:a16="http://schemas.microsoft.com/office/drawing/2014/main" id="{59F41056-1B33-4B16-B196-86D0D4E04357}"/>
              </a:ext>
            </a:extLst>
          </p:cNvPr>
          <p:cNvSpPr/>
          <p:nvPr/>
        </p:nvSpPr>
        <p:spPr>
          <a:xfrm>
            <a:off x="1914079" y="3002654"/>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a:t>
            </a:r>
          </a:p>
        </p:txBody>
      </p:sp>
      <p:sp>
        <p:nvSpPr>
          <p:cNvPr id="39" name="Oval 38">
            <a:extLst>
              <a:ext uri="{FF2B5EF4-FFF2-40B4-BE49-F238E27FC236}">
                <a16:creationId xmlns:a16="http://schemas.microsoft.com/office/drawing/2014/main" id="{6E54A22B-AA68-4FBF-95D7-D20899504F49}"/>
              </a:ext>
            </a:extLst>
          </p:cNvPr>
          <p:cNvSpPr/>
          <p:nvPr/>
        </p:nvSpPr>
        <p:spPr>
          <a:xfrm>
            <a:off x="1914079" y="2316854"/>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t>
            </a:r>
          </a:p>
        </p:txBody>
      </p:sp>
      <p:sp>
        <p:nvSpPr>
          <p:cNvPr id="41" name="Oval 40">
            <a:extLst>
              <a:ext uri="{FF2B5EF4-FFF2-40B4-BE49-F238E27FC236}">
                <a16:creationId xmlns:a16="http://schemas.microsoft.com/office/drawing/2014/main" id="{1CB0765C-22DF-4B59-BAF8-BC29E84E9736}"/>
              </a:ext>
            </a:extLst>
          </p:cNvPr>
          <p:cNvSpPr/>
          <p:nvPr/>
        </p:nvSpPr>
        <p:spPr>
          <a:xfrm>
            <a:off x="2610765" y="2316854"/>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89F74DE0-D8BF-4447-AA06-4E7BF5D2EDBD}"/>
              </a:ext>
            </a:extLst>
          </p:cNvPr>
          <p:cNvSpPr/>
          <p:nvPr/>
        </p:nvSpPr>
        <p:spPr>
          <a:xfrm>
            <a:off x="2610764" y="3002654"/>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B3DF552E-3E44-4F73-82F8-068A2CACDA82}"/>
              </a:ext>
            </a:extLst>
          </p:cNvPr>
          <p:cNvSpPr/>
          <p:nvPr/>
        </p:nvSpPr>
        <p:spPr>
          <a:xfrm>
            <a:off x="3307450" y="3002654"/>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C32A0E22-389A-426F-B20F-81EFACD4EFB6}"/>
              </a:ext>
            </a:extLst>
          </p:cNvPr>
          <p:cNvSpPr/>
          <p:nvPr/>
        </p:nvSpPr>
        <p:spPr>
          <a:xfrm>
            <a:off x="3307450" y="2316854"/>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277368F9-4350-4539-A9F7-BBBE2EBC0BF8}"/>
              </a:ext>
            </a:extLst>
          </p:cNvPr>
          <p:cNvSpPr/>
          <p:nvPr/>
        </p:nvSpPr>
        <p:spPr>
          <a:xfrm>
            <a:off x="2610765" y="945254"/>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6E13F99B-E46C-47BD-9A5A-1395DCB75642}"/>
              </a:ext>
            </a:extLst>
          </p:cNvPr>
          <p:cNvSpPr/>
          <p:nvPr/>
        </p:nvSpPr>
        <p:spPr>
          <a:xfrm>
            <a:off x="2610764" y="1631054"/>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AECC1A1B-5B0F-41EA-B548-D9AE84ED9D4B}"/>
              </a:ext>
            </a:extLst>
          </p:cNvPr>
          <p:cNvSpPr/>
          <p:nvPr/>
        </p:nvSpPr>
        <p:spPr>
          <a:xfrm>
            <a:off x="3307450" y="1631054"/>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07D7EE2F-F336-4260-8294-B539D6783E76}"/>
              </a:ext>
            </a:extLst>
          </p:cNvPr>
          <p:cNvSpPr/>
          <p:nvPr/>
        </p:nvSpPr>
        <p:spPr>
          <a:xfrm>
            <a:off x="3307450" y="945254"/>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Arrow Connector 31">
            <a:extLst>
              <a:ext uri="{FF2B5EF4-FFF2-40B4-BE49-F238E27FC236}">
                <a16:creationId xmlns:a16="http://schemas.microsoft.com/office/drawing/2014/main" id="{0B4C18E3-71E9-4B7A-809B-18F140C0B04E}"/>
              </a:ext>
            </a:extLst>
          </p:cNvPr>
          <p:cNvCxnSpPr/>
          <p:nvPr/>
        </p:nvCxnSpPr>
        <p:spPr>
          <a:xfrm>
            <a:off x="1311729" y="3450774"/>
            <a:ext cx="1431471" cy="0"/>
          </a:xfrm>
          <a:prstGeom prst="straightConnector1">
            <a:avLst/>
          </a:prstGeom>
          <a:ln w="3492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C72B0A0-FA15-413F-BF5C-83D55349BC4A}"/>
              </a:ext>
            </a:extLst>
          </p:cNvPr>
          <p:cNvCxnSpPr>
            <a:cxnSpLocks/>
          </p:cNvCxnSpPr>
          <p:nvPr/>
        </p:nvCxnSpPr>
        <p:spPr>
          <a:xfrm>
            <a:off x="1311729" y="3608617"/>
            <a:ext cx="745671" cy="0"/>
          </a:xfrm>
          <a:prstGeom prst="straightConnector1">
            <a:avLst/>
          </a:prstGeom>
          <a:ln w="3492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A6B5100-2021-410D-BB94-93D582598D5B}"/>
              </a:ext>
            </a:extLst>
          </p:cNvPr>
          <p:cNvCxnSpPr>
            <a:cxnSpLocks/>
          </p:cNvCxnSpPr>
          <p:nvPr/>
        </p:nvCxnSpPr>
        <p:spPr>
          <a:xfrm flipV="1">
            <a:off x="1541243" y="2541817"/>
            <a:ext cx="1016900" cy="444509"/>
          </a:xfrm>
          <a:prstGeom prst="straightConnector1">
            <a:avLst/>
          </a:prstGeom>
          <a:ln w="349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BCCC694-3F1A-46D7-B50C-4C12A632A8AA}"/>
              </a:ext>
            </a:extLst>
          </p:cNvPr>
          <p:cNvCxnSpPr>
            <a:cxnSpLocks/>
          </p:cNvCxnSpPr>
          <p:nvPr/>
        </p:nvCxnSpPr>
        <p:spPr>
          <a:xfrm flipV="1">
            <a:off x="1248701" y="1604442"/>
            <a:ext cx="1307197" cy="1306587"/>
          </a:xfrm>
          <a:prstGeom prst="straightConnector1">
            <a:avLst/>
          </a:prstGeom>
          <a:ln w="349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Flowchart: Alternate Process 55">
            <a:extLst>
              <a:ext uri="{FF2B5EF4-FFF2-40B4-BE49-F238E27FC236}">
                <a16:creationId xmlns:a16="http://schemas.microsoft.com/office/drawing/2014/main" id="{038CE517-241E-4DCF-9E3F-0344BAABB9EA}"/>
              </a:ext>
            </a:extLst>
          </p:cNvPr>
          <p:cNvSpPr/>
          <p:nvPr/>
        </p:nvSpPr>
        <p:spPr>
          <a:xfrm>
            <a:off x="1864176" y="2249572"/>
            <a:ext cx="1099457" cy="1078737"/>
          </a:xfrm>
          <a:prstGeom prst="flowChartAlternateProcess">
            <a:avLst/>
          </a:prstGeom>
          <a:solidFill>
            <a:schemeClr val="accent2">
              <a:lumMod val="60000"/>
              <a:lumOff val="4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Flowchart: Alternate Process 56">
            <a:extLst>
              <a:ext uri="{FF2B5EF4-FFF2-40B4-BE49-F238E27FC236}">
                <a16:creationId xmlns:a16="http://schemas.microsoft.com/office/drawing/2014/main" id="{499C876F-F2AF-4821-9729-024E2CC9C9E9}"/>
              </a:ext>
            </a:extLst>
          </p:cNvPr>
          <p:cNvSpPr/>
          <p:nvPr/>
        </p:nvSpPr>
        <p:spPr>
          <a:xfrm>
            <a:off x="2551783" y="1588114"/>
            <a:ext cx="1099457" cy="1078737"/>
          </a:xfrm>
          <a:prstGeom prst="flowChartAlternateProcess">
            <a:avLst/>
          </a:prstGeom>
          <a:solidFill>
            <a:schemeClr val="accent4">
              <a:lumMod val="5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lowchart: Alternate Process 57">
            <a:extLst>
              <a:ext uri="{FF2B5EF4-FFF2-40B4-BE49-F238E27FC236}">
                <a16:creationId xmlns:a16="http://schemas.microsoft.com/office/drawing/2014/main" id="{D0C81C79-8BE7-466F-94AD-3E095570BC01}"/>
              </a:ext>
            </a:extLst>
          </p:cNvPr>
          <p:cNvSpPr/>
          <p:nvPr/>
        </p:nvSpPr>
        <p:spPr>
          <a:xfrm>
            <a:off x="2551784" y="2257735"/>
            <a:ext cx="1099457" cy="1078737"/>
          </a:xfrm>
          <a:prstGeom prst="flowChartAlternateProcess">
            <a:avLst/>
          </a:prstGeom>
          <a:solidFill>
            <a:schemeClr val="accent3">
              <a:lumMod val="5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Flowchart: Alternate Process 58">
            <a:extLst>
              <a:ext uri="{FF2B5EF4-FFF2-40B4-BE49-F238E27FC236}">
                <a16:creationId xmlns:a16="http://schemas.microsoft.com/office/drawing/2014/main" id="{29F697E8-681A-4323-8497-0AED63AB7339}"/>
              </a:ext>
            </a:extLst>
          </p:cNvPr>
          <p:cNvSpPr/>
          <p:nvPr/>
        </p:nvSpPr>
        <p:spPr>
          <a:xfrm>
            <a:off x="2555898" y="886364"/>
            <a:ext cx="1099457" cy="1078737"/>
          </a:xfrm>
          <a:prstGeom prst="flowChartAlternateProcess">
            <a:avLst/>
          </a:prstGeom>
          <a:solidFill>
            <a:schemeClr val="accent6">
              <a:lumMod val="5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lowchart: Alternate Process 59">
            <a:extLst>
              <a:ext uri="{FF2B5EF4-FFF2-40B4-BE49-F238E27FC236}">
                <a16:creationId xmlns:a16="http://schemas.microsoft.com/office/drawing/2014/main" id="{C9DBB4F6-923F-4AA7-9952-958B815BBFD4}"/>
              </a:ext>
            </a:extLst>
          </p:cNvPr>
          <p:cNvSpPr/>
          <p:nvPr/>
        </p:nvSpPr>
        <p:spPr>
          <a:xfrm>
            <a:off x="1096669" y="5290527"/>
            <a:ext cx="1099457" cy="1078737"/>
          </a:xfrm>
          <a:prstGeom prst="flowChartAlternateProcess">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B1626B6B-DC6C-45E7-B631-934446857329}"/>
              </a:ext>
            </a:extLst>
          </p:cNvPr>
          <p:cNvSpPr/>
          <p:nvPr/>
        </p:nvSpPr>
        <p:spPr>
          <a:xfrm>
            <a:off x="1154734" y="5349646"/>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a:t>
            </a:r>
          </a:p>
        </p:txBody>
      </p:sp>
      <p:sp>
        <p:nvSpPr>
          <p:cNvPr id="62" name="Oval 61">
            <a:extLst>
              <a:ext uri="{FF2B5EF4-FFF2-40B4-BE49-F238E27FC236}">
                <a16:creationId xmlns:a16="http://schemas.microsoft.com/office/drawing/2014/main" id="{44A9E0D6-9D63-449A-B7BC-1EF195F8DC71}"/>
              </a:ext>
            </a:extLst>
          </p:cNvPr>
          <p:cNvSpPr/>
          <p:nvPr/>
        </p:nvSpPr>
        <p:spPr>
          <a:xfrm>
            <a:off x="1154733" y="6035446"/>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
            </a:r>
          </a:p>
        </p:txBody>
      </p:sp>
      <p:sp>
        <p:nvSpPr>
          <p:cNvPr id="63" name="Oval 62">
            <a:extLst>
              <a:ext uri="{FF2B5EF4-FFF2-40B4-BE49-F238E27FC236}">
                <a16:creationId xmlns:a16="http://schemas.microsoft.com/office/drawing/2014/main" id="{5850A8DD-38AB-40BB-B987-C8824BF266F8}"/>
              </a:ext>
            </a:extLst>
          </p:cNvPr>
          <p:cNvSpPr/>
          <p:nvPr/>
        </p:nvSpPr>
        <p:spPr>
          <a:xfrm>
            <a:off x="1851419" y="6035446"/>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a:t>
            </a:r>
          </a:p>
        </p:txBody>
      </p:sp>
      <p:sp>
        <p:nvSpPr>
          <p:cNvPr id="64" name="Oval 63">
            <a:extLst>
              <a:ext uri="{FF2B5EF4-FFF2-40B4-BE49-F238E27FC236}">
                <a16:creationId xmlns:a16="http://schemas.microsoft.com/office/drawing/2014/main" id="{D3B2F37D-F851-424F-A01F-88E67D3959F6}"/>
              </a:ext>
            </a:extLst>
          </p:cNvPr>
          <p:cNvSpPr/>
          <p:nvPr/>
        </p:nvSpPr>
        <p:spPr>
          <a:xfrm>
            <a:off x="1851419" y="5349646"/>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t>
            </a:r>
          </a:p>
        </p:txBody>
      </p:sp>
      <p:sp>
        <p:nvSpPr>
          <p:cNvPr id="65" name="Oval 64">
            <a:extLst>
              <a:ext uri="{FF2B5EF4-FFF2-40B4-BE49-F238E27FC236}">
                <a16:creationId xmlns:a16="http://schemas.microsoft.com/office/drawing/2014/main" id="{C182AFB7-0866-42C2-9B1A-F2F0EA30103B}"/>
              </a:ext>
            </a:extLst>
          </p:cNvPr>
          <p:cNvSpPr/>
          <p:nvPr/>
        </p:nvSpPr>
        <p:spPr>
          <a:xfrm>
            <a:off x="2548105" y="5349646"/>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F8A41C7D-7847-4AD6-9E1B-9CBF4DC38A75}"/>
              </a:ext>
            </a:extLst>
          </p:cNvPr>
          <p:cNvSpPr/>
          <p:nvPr/>
        </p:nvSpPr>
        <p:spPr>
          <a:xfrm>
            <a:off x="2548104" y="6035446"/>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190D8C2E-B4B6-4C84-98E2-896D5DE7D5EF}"/>
              </a:ext>
            </a:extLst>
          </p:cNvPr>
          <p:cNvSpPr/>
          <p:nvPr/>
        </p:nvSpPr>
        <p:spPr>
          <a:xfrm>
            <a:off x="3244790" y="6035446"/>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F6A9478F-B5A1-4A0F-B93B-0D73840A23E8}"/>
              </a:ext>
            </a:extLst>
          </p:cNvPr>
          <p:cNvSpPr/>
          <p:nvPr/>
        </p:nvSpPr>
        <p:spPr>
          <a:xfrm>
            <a:off x="3244790" y="5349646"/>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F7D98EA3-95AC-4A47-8574-6A2EBC926711}"/>
              </a:ext>
            </a:extLst>
          </p:cNvPr>
          <p:cNvSpPr/>
          <p:nvPr/>
        </p:nvSpPr>
        <p:spPr>
          <a:xfrm>
            <a:off x="2548105" y="3978046"/>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C589B80A-1E8D-44EE-A26A-D13DDBD7980F}"/>
              </a:ext>
            </a:extLst>
          </p:cNvPr>
          <p:cNvSpPr/>
          <p:nvPr/>
        </p:nvSpPr>
        <p:spPr>
          <a:xfrm>
            <a:off x="2548104" y="4663846"/>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1CC79D7A-F691-4B17-AF59-75B0E64F91A2}"/>
              </a:ext>
            </a:extLst>
          </p:cNvPr>
          <p:cNvSpPr/>
          <p:nvPr/>
        </p:nvSpPr>
        <p:spPr>
          <a:xfrm>
            <a:off x="3244790" y="4663846"/>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5C95BDAF-8E43-4CF5-B4D5-5A05D98C76B6}"/>
              </a:ext>
            </a:extLst>
          </p:cNvPr>
          <p:cNvSpPr/>
          <p:nvPr/>
        </p:nvSpPr>
        <p:spPr>
          <a:xfrm>
            <a:off x="3244790" y="3978046"/>
            <a:ext cx="264869" cy="2648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3" name="Straight Arrow Connector 72">
            <a:extLst>
              <a:ext uri="{FF2B5EF4-FFF2-40B4-BE49-F238E27FC236}">
                <a16:creationId xmlns:a16="http://schemas.microsoft.com/office/drawing/2014/main" id="{639D7CBC-9040-4CEB-85EC-1E6294B7A24C}"/>
              </a:ext>
            </a:extLst>
          </p:cNvPr>
          <p:cNvCxnSpPr/>
          <p:nvPr/>
        </p:nvCxnSpPr>
        <p:spPr>
          <a:xfrm>
            <a:off x="1249069" y="6483566"/>
            <a:ext cx="1431471" cy="0"/>
          </a:xfrm>
          <a:prstGeom prst="straightConnector1">
            <a:avLst/>
          </a:prstGeom>
          <a:ln w="34925">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ECC52607-C8E7-45B6-9DB6-DBE09F49D829}"/>
              </a:ext>
            </a:extLst>
          </p:cNvPr>
          <p:cNvCxnSpPr>
            <a:cxnSpLocks/>
          </p:cNvCxnSpPr>
          <p:nvPr/>
        </p:nvCxnSpPr>
        <p:spPr>
          <a:xfrm flipV="1">
            <a:off x="1186041" y="4637234"/>
            <a:ext cx="1307197" cy="1306587"/>
          </a:xfrm>
          <a:prstGeom prst="straightConnector1">
            <a:avLst/>
          </a:prstGeom>
          <a:ln w="349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9" name="Flowchart: Alternate Process 78">
            <a:extLst>
              <a:ext uri="{FF2B5EF4-FFF2-40B4-BE49-F238E27FC236}">
                <a16:creationId xmlns:a16="http://schemas.microsoft.com/office/drawing/2014/main" id="{DBE33003-5174-4604-B03F-305AEB16FF73}"/>
              </a:ext>
            </a:extLst>
          </p:cNvPr>
          <p:cNvSpPr/>
          <p:nvPr/>
        </p:nvSpPr>
        <p:spPr>
          <a:xfrm>
            <a:off x="2489124" y="5290527"/>
            <a:ext cx="1099457" cy="1078737"/>
          </a:xfrm>
          <a:prstGeom prst="flowChartAlternateProcess">
            <a:avLst/>
          </a:prstGeom>
          <a:solidFill>
            <a:schemeClr val="accent3">
              <a:lumMod val="5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Flowchart: Alternate Process 79">
            <a:extLst>
              <a:ext uri="{FF2B5EF4-FFF2-40B4-BE49-F238E27FC236}">
                <a16:creationId xmlns:a16="http://schemas.microsoft.com/office/drawing/2014/main" id="{1E3B9E85-2219-447F-9567-FBD0A464F613}"/>
              </a:ext>
            </a:extLst>
          </p:cNvPr>
          <p:cNvSpPr/>
          <p:nvPr/>
        </p:nvSpPr>
        <p:spPr>
          <a:xfrm>
            <a:off x="2493238" y="3919156"/>
            <a:ext cx="1099457" cy="1078737"/>
          </a:xfrm>
          <a:prstGeom prst="flowChartAlternateProcess">
            <a:avLst/>
          </a:prstGeom>
          <a:solidFill>
            <a:schemeClr val="accent6">
              <a:lumMod val="5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050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42176-3AA8-43DE-B3A4-4FF0421E3C0D}"/>
              </a:ext>
            </a:extLst>
          </p:cNvPr>
          <p:cNvSpPr>
            <a:spLocks noGrp="1"/>
          </p:cNvSpPr>
          <p:nvPr>
            <p:ph type="title"/>
          </p:nvPr>
        </p:nvSpPr>
        <p:spPr>
          <a:xfrm>
            <a:off x="838200" y="218087"/>
            <a:ext cx="10515600" cy="407842"/>
          </a:xfrm>
        </p:spPr>
        <p:txBody>
          <a:bodyPr>
            <a:normAutofit fontScale="90000"/>
          </a:bodyPr>
          <a:lstStyle/>
          <a:p>
            <a:r>
              <a:rPr lang="en-GB" dirty="0"/>
              <a:t>Research topics and recent papers</a:t>
            </a:r>
          </a:p>
        </p:txBody>
      </p:sp>
      <p:sp>
        <p:nvSpPr>
          <p:cNvPr id="3" name="Content Placeholder 2">
            <a:extLst>
              <a:ext uri="{FF2B5EF4-FFF2-40B4-BE49-F238E27FC236}">
                <a16:creationId xmlns:a16="http://schemas.microsoft.com/office/drawing/2014/main" id="{8F8ABE12-D1BB-4CDA-8889-E4D1EE545736}"/>
              </a:ext>
            </a:extLst>
          </p:cNvPr>
          <p:cNvSpPr>
            <a:spLocks noGrp="1"/>
          </p:cNvSpPr>
          <p:nvPr>
            <p:ph idx="1"/>
          </p:nvPr>
        </p:nvSpPr>
        <p:spPr>
          <a:xfrm>
            <a:off x="5453743" y="625929"/>
            <a:ext cx="6596743" cy="6101115"/>
          </a:xfrm>
        </p:spPr>
        <p:txBody>
          <a:bodyPr>
            <a:normAutofit fontScale="55000" lnSpcReduction="20000"/>
          </a:bodyPr>
          <a:lstStyle/>
          <a:p>
            <a:r>
              <a:rPr lang="en-GB" b="1" i="1" dirty="0">
                <a:solidFill>
                  <a:srgbClr val="C00000"/>
                </a:solidFill>
              </a:rPr>
              <a:t>Computational modelling of Milton Babbitt's compositional processes </a:t>
            </a:r>
          </a:p>
          <a:p>
            <a:pPr lvl="1"/>
            <a:r>
              <a:rPr lang="en-GB" dirty="0"/>
              <a:t>Bemman, B. and Meredith, D. (2018). </a:t>
            </a:r>
            <a:r>
              <a:rPr lang="en-GB" b="1" dirty="0"/>
              <a:t>Generating new musical works in the style of Milton Babbitt</a:t>
            </a:r>
            <a:r>
              <a:rPr lang="en-GB" dirty="0"/>
              <a:t>. </a:t>
            </a:r>
            <a:r>
              <a:rPr lang="en-GB" i="1" dirty="0"/>
              <a:t>Computer Music Journal</a:t>
            </a:r>
            <a:r>
              <a:rPr lang="en-GB" dirty="0"/>
              <a:t>, 42(1). pp. 60-79.</a:t>
            </a:r>
          </a:p>
          <a:p>
            <a:pPr lvl="1"/>
            <a:r>
              <a:rPr lang="en-GB" dirty="0"/>
              <a:t>Bemman, B. and Meredith, D. (2018). </a:t>
            </a:r>
            <a:r>
              <a:rPr lang="en-GB" b="1" dirty="0"/>
              <a:t>Predicting Babbitt's orderings of time-point classes from array aggregate partitions in </a:t>
            </a:r>
            <a:r>
              <a:rPr lang="en-GB" b="1" i="1" dirty="0"/>
              <a:t>None but the Lonely Flute</a:t>
            </a:r>
            <a:r>
              <a:rPr lang="en-GB" b="1" dirty="0"/>
              <a:t> and </a:t>
            </a:r>
            <a:r>
              <a:rPr lang="en-GB" b="1" i="1" dirty="0"/>
              <a:t>Around the Horn</a:t>
            </a:r>
            <a:r>
              <a:rPr lang="en-GB" dirty="0"/>
              <a:t>. </a:t>
            </a:r>
            <a:r>
              <a:rPr lang="en-GB" i="1" dirty="0"/>
              <a:t>Journal of Mathematics and Music</a:t>
            </a:r>
            <a:r>
              <a:rPr lang="en-GB" dirty="0"/>
              <a:t>, 12(1):1-19.</a:t>
            </a:r>
          </a:p>
          <a:p>
            <a:pPr lvl="1"/>
            <a:r>
              <a:rPr lang="en-GB" dirty="0"/>
              <a:t>Bemman, B. and Meredith, D. (2019). </a:t>
            </a:r>
            <a:r>
              <a:rPr lang="en-GB" b="1" dirty="0"/>
              <a:t>Backtracking search heuristics for solving the all-partition array problem</a:t>
            </a:r>
            <a:r>
              <a:rPr lang="en-GB" dirty="0"/>
              <a:t>. </a:t>
            </a:r>
            <a:r>
              <a:rPr lang="en-GB" i="1" dirty="0"/>
              <a:t>20th International Society for Music Information Retrieval Conference (</a:t>
            </a:r>
            <a:r>
              <a:rPr lang="en-GB" i="1" dirty="0" err="1"/>
              <a:t>ISMIR</a:t>
            </a:r>
            <a:r>
              <a:rPr lang="en-GB" i="1" dirty="0"/>
              <a:t> 2019)</a:t>
            </a:r>
            <a:r>
              <a:rPr lang="en-GB" dirty="0"/>
              <a:t>, Delft, The Netherlands, 4-8 November 2019.</a:t>
            </a:r>
          </a:p>
          <a:p>
            <a:r>
              <a:rPr lang="en-GB" b="1" i="1" dirty="0">
                <a:solidFill>
                  <a:srgbClr val="C00000"/>
                </a:solidFill>
              </a:rPr>
              <a:t>Convolutional methods for music analysis</a:t>
            </a:r>
          </a:p>
          <a:p>
            <a:pPr lvl="1"/>
            <a:r>
              <a:rPr lang="en-GB" dirty="0"/>
              <a:t>Velarde, G., Cancino Chacon, C., Meredith, D., Weyde, T. and Grachten, M. (2018). </a:t>
            </a:r>
            <a:r>
              <a:rPr lang="en-GB" b="1" dirty="0"/>
              <a:t>Convolution-based classification of audio and symbolic representations of music</a:t>
            </a:r>
            <a:r>
              <a:rPr lang="en-GB" dirty="0"/>
              <a:t>. </a:t>
            </a:r>
            <a:r>
              <a:rPr lang="en-GB" i="1" dirty="0"/>
              <a:t>Journal of New Music Research</a:t>
            </a:r>
            <a:r>
              <a:rPr lang="en-GB" dirty="0"/>
              <a:t>, 47(3). pp 191-205.</a:t>
            </a:r>
          </a:p>
          <a:p>
            <a:r>
              <a:rPr lang="en-GB" b="1" i="1" dirty="0">
                <a:solidFill>
                  <a:srgbClr val="C00000"/>
                </a:solidFill>
              </a:rPr>
              <a:t>Deep learning methods for collision avoidance in mobile robots</a:t>
            </a:r>
          </a:p>
          <a:p>
            <a:pPr lvl="1"/>
            <a:r>
              <a:rPr lang="en-GB" dirty="0"/>
              <a:t>Schmuck, V. and Meredith, D. (2019). </a:t>
            </a:r>
            <a:r>
              <a:rPr lang="en-GB" b="1" dirty="0"/>
              <a:t>Training networks separately on static and dynamic obstacles improves collision avoidance during indoor robot navigation</a:t>
            </a:r>
            <a:r>
              <a:rPr lang="en-GB" dirty="0"/>
              <a:t>. </a:t>
            </a:r>
            <a:r>
              <a:rPr lang="en-GB" i="1" dirty="0"/>
              <a:t>27th European Symposium on Artificial Neural Networks, Computational Intelligence and Machine Learning (</a:t>
            </a:r>
            <a:r>
              <a:rPr lang="en-GB" i="1" dirty="0" err="1"/>
              <a:t>ESANN</a:t>
            </a:r>
            <a:r>
              <a:rPr lang="en-GB" i="1" dirty="0"/>
              <a:t> 2019)</a:t>
            </a:r>
            <a:r>
              <a:rPr lang="en-GB" dirty="0"/>
              <a:t>, Bruges, Belgium, 24-26 April, 2019.</a:t>
            </a:r>
          </a:p>
          <a:p>
            <a:r>
              <a:rPr lang="en-GB" b="1" i="1" dirty="0">
                <a:solidFill>
                  <a:srgbClr val="C00000"/>
                </a:solidFill>
              </a:rPr>
              <a:t>Computational modelling of musical memory</a:t>
            </a:r>
          </a:p>
          <a:p>
            <a:pPr lvl="1"/>
            <a:r>
              <a:rPr lang="en-GB" dirty="0"/>
              <a:t>Agres, K. R. and Meredith, D. (2018). </a:t>
            </a:r>
            <a:r>
              <a:rPr lang="en-GB" b="1" dirty="0"/>
              <a:t>Modelling novice and expert listeners' ability to detect changes in short melodies</a:t>
            </a:r>
            <a:r>
              <a:rPr lang="en-GB" dirty="0"/>
              <a:t>. </a:t>
            </a:r>
            <a:r>
              <a:rPr lang="en-GB" i="1" dirty="0"/>
              <a:t>15th International Conference on Music Perception and Cognition/10th Triennial Conference of the European Society for the Cognitive Sciences of Music (ICMPC15/ESCOM10)</a:t>
            </a:r>
            <a:r>
              <a:rPr lang="en-GB" dirty="0"/>
              <a:t>, Graz, Austria, 23-28 July 2018.</a:t>
            </a:r>
          </a:p>
          <a:p>
            <a:r>
              <a:rPr lang="en-GB" b="1" i="1" dirty="0">
                <a:solidFill>
                  <a:srgbClr val="C00000"/>
                </a:solidFill>
              </a:rPr>
              <a:t>Compression-based, geometric pattern discovery in music</a:t>
            </a:r>
          </a:p>
          <a:p>
            <a:pPr lvl="1"/>
            <a:r>
              <a:rPr lang="en-GB" dirty="0"/>
              <a:t>Meredith, D. (2019). </a:t>
            </a:r>
            <a:r>
              <a:rPr lang="en-GB" b="1" dirty="0"/>
              <a:t>Music analysis and data compression</a:t>
            </a:r>
            <a:r>
              <a:rPr lang="en-GB" dirty="0"/>
              <a:t>. In: Grimshaw-Aagaard, M., Walther-Hansen, M. &amp; Knakkergaard, M. (eds.), </a:t>
            </a:r>
            <a:r>
              <a:rPr lang="en-GB" i="1" dirty="0"/>
              <a:t>The Oxford Handbook of Sound and Imagination</a:t>
            </a:r>
            <a:r>
              <a:rPr lang="en-GB" dirty="0"/>
              <a:t>, Vol. 2, Oxford University Press.</a:t>
            </a:r>
          </a:p>
          <a:p>
            <a:pPr lvl="1"/>
            <a:r>
              <a:rPr lang="en-GB" dirty="0"/>
              <a:t>Meredith, D. (2019). </a:t>
            </a:r>
            <a:r>
              <a:rPr lang="en-GB" b="1" dirty="0" err="1"/>
              <a:t>RECURSIA-RRT</a:t>
            </a:r>
            <a:r>
              <a:rPr lang="en-GB" b="1" dirty="0"/>
              <a:t>: Recursive translatable point-set pattern discovery with removal of redundant translators</a:t>
            </a:r>
            <a:r>
              <a:rPr lang="en-GB" dirty="0"/>
              <a:t>. </a:t>
            </a:r>
            <a:r>
              <a:rPr lang="en-GB" i="1" dirty="0"/>
              <a:t>12th International Workshop on Machine Learning and Music (MML 2019)</a:t>
            </a:r>
            <a:r>
              <a:rPr lang="en-GB" dirty="0"/>
              <a:t>, Würzburg, Germany, 16 September 2019.</a:t>
            </a:r>
          </a:p>
          <a:p>
            <a:pPr lvl="1"/>
            <a:r>
              <a:rPr lang="en-GB" dirty="0"/>
              <a:t>Schmuck, V. and Meredith, D. (2019). </a:t>
            </a:r>
            <a:r>
              <a:rPr lang="en-GB" b="1" dirty="0" err="1"/>
              <a:t>OPTISIA</a:t>
            </a:r>
            <a:r>
              <a:rPr lang="en-GB" b="1" dirty="0"/>
              <a:t>: An evolutionary approach to parameter optimisation in a family of point-set pattern-discovery algorithms</a:t>
            </a:r>
            <a:r>
              <a:rPr lang="en-GB" dirty="0"/>
              <a:t>. </a:t>
            </a:r>
            <a:r>
              <a:rPr lang="en-GB" i="1" dirty="0"/>
              <a:t>12th International Workshop on Machine Learning and Music (MML 2019)</a:t>
            </a:r>
            <a:r>
              <a:rPr lang="en-GB" dirty="0"/>
              <a:t>, Würzburg, Germany, 16 September 2019.</a:t>
            </a:r>
          </a:p>
          <a:p>
            <a:pPr marL="0" indent="0">
              <a:buNone/>
            </a:pPr>
            <a:endParaRPr lang="en-GB" dirty="0"/>
          </a:p>
        </p:txBody>
      </p:sp>
      <p:sp>
        <p:nvSpPr>
          <p:cNvPr id="4" name="Rectangle 3">
            <a:extLst>
              <a:ext uri="{FF2B5EF4-FFF2-40B4-BE49-F238E27FC236}">
                <a16:creationId xmlns:a16="http://schemas.microsoft.com/office/drawing/2014/main" id="{E4466D06-9238-481C-82BB-A1033263A85E}"/>
              </a:ext>
            </a:extLst>
          </p:cNvPr>
          <p:cNvSpPr/>
          <p:nvPr/>
        </p:nvSpPr>
        <p:spPr>
          <a:xfrm>
            <a:off x="5965370" y="5970814"/>
            <a:ext cx="5938159" cy="756229"/>
          </a:xfrm>
          <a:prstGeom prst="rect">
            <a:avLst/>
          </a:prstGeom>
          <a:solidFill>
            <a:schemeClr val="accent1">
              <a:alpha val="27000"/>
            </a:schemeClr>
          </a:solidFill>
          <a:ln>
            <a:solidFill>
              <a:schemeClr val="accent1">
                <a:shade val="50000"/>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EC04F3C7-09F0-4C8D-90B7-818238D135D6}"/>
              </a:ext>
            </a:extLst>
          </p:cNvPr>
          <p:cNvPicPr>
            <a:picLocks noChangeAspect="1"/>
          </p:cNvPicPr>
          <p:nvPr/>
        </p:nvPicPr>
        <p:blipFill>
          <a:blip r:embed="rId2"/>
          <a:stretch>
            <a:fillRect/>
          </a:stretch>
        </p:blipFill>
        <p:spPr>
          <a:xfrm>
            <a:off x="141514" y="3428999"/>
            <a:ext cx="5355772" cy="3251463"/>
          </a:xfrm>
          <a:prstGeom prst="rect">
            <a:avLst/>
          </a:prstGeom>
        </p:spPr>
      </p:pic>
      <p:grpSp>
        <p:nvGrpSpPr>
          <p:cNvPr id="9" name="Group 8">
            <a:extLst>
              <a:ext uri="{FF2B5EF4-FFF2-40B4-BE49-F238E27FC236}">
                <a16:creationId xmlns:a16="http://schemas.microsoft.com/office/drawing/2014/main" id="{C3AE638C-77B0-4E6E-9C22-FA7D348BA3DF}"/>
              </a:ext>
            </a:extLst>
          </p:cNvPr>
          <p:cNvGrpSpPr/>
          <p:nvPr/>
        </p:nvGrpSpPr>
        <p:grpSpPr>
          <a:xfrm>
            <a:off x="255814" y="858524"/>
            <a:ext cx="5143500" cy="2523894"/>
            <a:chOff x="1524000" y="2105431"/>
            <a:chExt cx="9144000" cy="4733111"/>
          </a:xfrm>
        </p:grpSpPr>
        <p:pic>
          <p:nvPicPr>
            <p:cNvPr id="10" name="Picture 9" descr="bwv847b-done.png">
              <a:extLst>
                <a:ext uri="{FF2B5EF4-FFF2-40B4-BE49-F238E27FC236}">
                  <a16:creationId xmlns:a16="http://schemas.microsoft.com/office/drawing/2014/main" id="{C5677204-4F37-482D-9552-EAD5D1300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304459"/>
              <a:ext cx="9144000" cy="1428750"/>
            </a:xfrm>
            <a:prstGeom prst="rect">
              <a:avLst/>
            </a:prstGeom>
          </p:spPr>
        </p:pic>
        <p:pic>
          <p:nvPicPr>
            <p:cNvPr id="11" name="Picture 10" descr="bwv847b-done-SIATECCompress.png">
              <a:extLst>
                <a:ext uri="{FF2B5EF4-FFF2-40B4-BE49-F238E27FC236}">
                  <a16:creationId xmlns:a16="http://schemas.microsoft.com/office/drawing/2014/main" id="{33823A54-855E-4147-A744-F01E4F75E5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854603"/>
              <a:ext cx="9144000" cy="1432322"/>
            </a:xfrm>
            <a:prstGeom prst="rect">
              <a:avLst/>
            </a:prstGeom>
          </p:spPr>
        </p:pic>
        <p:sp>
          <p:nvSpPr>
            <p:cNvPr id="12" name="TextBox 11">
              <a:extLst>
                <a:ext uri="{FF2B5EF4-FFF2-40B4-BE49-F238E27FC236}">
                  <a16:creationId xmlns:a16="http://schemas.microsoft.com/office/drawing/2014/main" id="{B2582602-4F4B-4CF8-8A14-7EF91ABEBB48}"/>
                </a:ext>
              </a:extLst>
            </p:cNvPr>
            <p:cNvSpPr txBox="1"/>
            <p:nvPr/>
          </p:nvSpPr>
          <p:spPr>
            <a:xfrm>
              <a:off x="5544436" y="2105431"/>
              <a:ext cx="1328569" cy="490603"/>
            </a:xfrm>
            <a:prstGeom prst="rect">
              <a:avLst/>
            </a:prstGeom>
            <a:solidFill>
              <a:schemeClr val="bg1"/>
            </a:solidFill>
          </p:spPr>
          <p:txBody>
            <a:bodyPr wrap="none" rtlCol="0">
              <a:spAutoFit/>
            </a:bodyPr>
            <a:lstStyle/>
            <a:p>
              <a:r>
                <a:rPr lang="en-US" sz="1100" dirty="0"/>
                <a:t>COSIATEC</a:t>
              </a:r>
            </a:p>
          </p:txBody>
        </p:sp>
        <p:sp>
          <p:nvSpPr>
            <p:cNvPr id="13" name="TextBox 12">
              <a:extLst>
                <a:ext uri="{FF2B5EF4-FFF2-40B4-BE49-F238E27FC236}">
                  <a16:creationId xmlns:a16="http://schemas.microsoft.com/office/drawing/2014/main" id="{A714727A-581E-4F94-83B9-0DAE97A7EB3D}"/>
                </a:ext>
              </a:extLst>
            </p:cNvPr>
            <p:cNvSpPr txBox="1"/>
            <p:nvPr/>
          </p:nvSpPr>
          <p:spPr>
            <a:xfrm>
              <a:off x="5215643" y="3658596"/>
              <a:ext cx="2032466" cy="490603"/>
            </a:xfrm>
            <a:prstGeom prst="rect">
              <a:avLst/>
            </a:prstGeom>
            <a:solidFill>
              <a:schemeClr val="bg1"/>
            </a:solidFill>
          </p:spPr>
          <p:txBody>
            <a:bodyPr wrap="none" rtlCol="0">
              <a:spAutoFit/>
            </a:bodyPr>
            <a:lstStyle/>
            <a:p>
              <a:r>
                <a:rPr lang="en-US" sz="1050" dirty="0"/>
                <a:t>SIATECCompress</a:t>
              </a:r>
            </a:p>
          </p:txBody>
        </p:sp>
        <p:pic>
          <p:nvPicPr>
            <p:cNvPr id="14" name="Picture 13" descr="bwv847b-done-Forth.png">
              <a:extLst>
                <a:ext uri="{FF2B5EF4-FFF2-40B4-BE49-F238E27FC236}">
                  <a16:creationId xmlns:a16="http://schemas.microsoft.com/office/drawing/2014/main" id="{5FE64756-4FE5-4A31-964D-7352AD9B2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5406220"/>
              <a:ext cx="9144000" cy="1432322"/>
            </a:xfrm>
            <a:prstGeom prst="rect">
              <a:avLst/>
            </a:prstGeom>
          </p:spPr>
        </p:pic>
        <p:sp>
          <p:nvSpPr>
            <p:cNvPr id="15" name="TextBox 14">
              <a:extLst>
                <a:ext uri="{FF2B5EF4-FFF2-40B4-BE49-F238E27FC236}">
                  <a16:creationId xmlns:a16="http://schemas.microsoft.com/office/drawing/2014/main" id="{291D2145-C43B-4FFB-924A-97A7A838C979}"/>
                </a:ext>
              </a:extLst>
            </p:cNvPr>
            <p:cNvSpPr txBox="1"/>
            <p:nvPr/>
          </p:nvSpPr>
          <p:spPr>
            <a:xfrm>
              <a:off x="5175705" y="5205023"/>
              <a:ext cx="2075212" cy="490603"/>
            </a:xfrm>
            <a:prstGeom prst="rect">
              <a:avLst/>
            </a:prstGeom>
            <a:solidFill>
              <a:schemeClr val="bg1"/>
            </a:solidFill>
          </p:spPr>
          <p:txBody>
            <a:bodyPr wrap="none" rtlCol="0">
              <a:spAutoFit/>
            </a:bodyPr>
            <a:lstStyle/>
            <a:p>
              <a:r>
                <a:rPr lang="en-US" sz="1100" dirty="0"/>
                <a:t>Forth’s algorithm</a:t>
              </a:r>
            </a:p>
          </p:txBody>
        </p:sp>
      </p:grpSp>
    </p:spTree>
    <p:extLst>
      <p:ext uri="{BB962C8B-B14F-4D97-AF65-F5344CB8AC3E}">
        <p14:creationId xmlns:p14="http://schemas.microsoft.com/office/powerpoint/2010/main" val="529199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CE1E5-08E7-48C0-BB67-E72F4EC807C9}"/>
              </a:ext>
            </a:extLst>
          </p:cNvPr>
          <p:cNvSpPr>
            <a:spLocks noGrp="1"/>
          </p:cNvSpPr>
          <p:nvPr>
            <p:ph type="title"/>
          </p:nvPr>
        </p:nvSpPr>
        <p:spPr/>
        <p:txBody>
          <a:bodyPr/>
          <a:lstStyle/>
          <a:p>
            <a:r>
              <a:rPr lang="en-GB" dirty="0"/>
              <a:t>Other recent work by Brian</a:t>
            </a:r>
          </a:p>
        </p:txBody>
      </p:sp>
      <p:sp>
        <p:nvSpPr>
          <p:cNvPr id="3" name="Content Placeholder 2">
            <a:extLst>
              <a:ext uri="{FF2B5EF4-FFF2-40B4-BE49-F238E27FC236}">
                <a16:creationId xmlns:a16="http://schemas.microsoft.com/office/drawing/2014/main" id="{F1B52CDC-4217-4CC2-8157-C9F0D78ECB70}"/>
              </a:ext>
            </a:extLst>
          </p:cNvPr>
          <p:cNvSpPr>
            <a:spLocks noGrp="1"/>
          </p:cNvSpPr>
          <p:nvPr>
            <p:ph idx="1"/>
          </p:nvPr>
        </p:nvSpPr>
        <p:spPr>
          <a:xfrm>
            <a:off x="4305300" y="1431470"/>
            <a:ext cx="7048500" cy="5301343"/>
          </a:xfrm>
        </p:spPr>
        <p:txBody>
          <a:bodyPr>
            <a:normAutofit fontScale="70000" lnSpcReduction="20000"/>
          </a:bodyPr>
          <a:lstStyle/>
          <a:p>
            <a:r>
              <a:rPr lang="en-GB" b="1" i="1" dirty="0">
                <a:solidFill>
                  <a:srgbClr val="C00000"/>
                </a:solidFill>
              </a:rPr>
              <a:t>Published</a:t>
            </a:r>
          </a:p>
          <a:p>
            <a:pPr lvl="1"/>
            <a:r>
              <a:rPr lang="en-GB" dirty="0"/>
              <a:t>Christensen, B. C., Bemman, B., Knoche, H. and Gade, R. (2019). </a:t>
            </a:r>
            <a:r>
              <a:rPr lang="en-GB" b="1" dirty="0"/>
              <a:t>Pass or Fail? Prediction of Students’ Exam Outcomes from Self-reported Measures and Study Activities</a:t>
            </a:r>
            <a:r>
              <a:rPr lang="en-GB" dirty="0"/>
              <a:t>. </a:t>
            </a:r>
            <a:r>
              <a:rPr lang="en-GB" i="1" dirty="0"/>
              <a:t>Interaction Design and Architecture(s) Journal</a:t>
            </a:r>
            <a:r>
              <a:rPr lang="en-GB" dirty="0"/>
              <a:t>, 39:44-60.</a:t>
            </a:r>
          </a:p>
          <a:p>
            <a:pPr lvl="1"/>
            <a:r>
              <a:rPr lang="en-GB" dirty="0"/>
              <a:t>Christensen, B. C., Bemman, B., Knoche, H. and Gade, R. (2018). </a:t>
            </a:r>
            <a:r>
              <a:rPr lang="en-GB" b="1" dirty="0"/>
              <a:t>Identifying Students Struggling in Courses by </a:t>
            </a:r>
            <a:r>
              <a:rPr lang="en-GB" b="1" dirty="0" err="1"/>
              <a:t>Analyzing</a:t>
            </a:r>
            <a:r>
              <a:rPr lang="en-GB" b="1" dirty="0"/>
              <a:t> Exam Grades, Self-reported Measures and Study Activities.</a:t>
            </a:r>
            <a:r>
              <a:rPr lang="en-GB" dirty="0"/>
              <a:t> In: </a:t>
            </a:r>
            <a:r>
              <a:rPr lang="en-GB" i="1" dirty="0"/>
              <a:t>3rd International Conference on Smart Learning Ecosystems and Regional Development (</a:t>
            </a:r>
            <a:r>
              <a:rPr lang="en-GB" i="1" dirty="0" err="1"/>
              <a:t>SLERD</a:t>
            </a:r>
            <a:r>
              <a:rPr lang="en-GB" i="1" dirty="0"/>
              <a:t> 2018).</a:t>
            </a:r>
            <a:r>
              <a:rPr lang="en-GB" dirty="0"/>
              <a:t> Springer. pp. 167-176.</a:t>
            </a:r>
          </a:p>
          <a:p>
            <a:r>
              <a:rPr lang="en-GB" b="1" i="1" dirty="0">
                <a:solidFill>
                  <a:srgbClr val="C00000"/>
                </a:solidFill>
              </a:rPr>
              <a:t>In review</a:t>
            </a:r>
          </a:p>
          <a:p>
            <a:pPr lvl="1"/>
            <a:r>
              <a:rPr lang="en-GB" dirty="0"/>
              <a:t>Johansen, J. J., Jensen, L. G., and Bemman, B.</a:t>
            </a:r>
            <a:r>
              <a:rPr lang="en-GB" i="1" dirty="0"/>
              <a:t> </a:t>
            </a:r>
            <a:r>
              <a:rPr lang="en-GB" dirty="0"/>
              <a:t> (2019). </a:t>
            </a:r>
            <a:r>
              <a:rPr lang="en-GB" b="1" dirty="0"/>
              <a:t>Evaluating interactions with a cognitively biased robot in a creative collaborative task</a:t>
            </a:r>
            <a:r>
              <a:rPr lang="en-GB" dirty="0"/>
              <a:t>. Submitted to </a:t>
            </a:r>
            <a:r>
              <a:rPr lang="en-GB" dirty="0" err="1"/>
              <a:t>ArtsIT</a:t>
            </a:r>
            <a:r>
              <a:rPr lang="en-GB" dirty="0"/>
              <a:t> 2019.</a:t>
            </a:r>
          </a:p>
          <a:p>
            <a:r>
              <a:rPr lang="en-GB" b="1" i="1" dirty="0">
                <a:solidFill>
                  <a:srgbClr val="C00000"/>
                </a:solidFill>
              </a:rPr>
              <a:t>In preparation</a:t>
            </a:r>
          </a:p>
          <a:p>
            <a:pPr lvl="1"/>
            <a:r>
              <a:rPr lang="en-GB" dirty="0"/>
              <a:t>Bemman, B. and Christensen, J. </a:t>
            </a:r>
            <a:r>
              <a:rPr lang="en-GB" b="1" dirty="0"/>
              <a:t>Inner metric analysis as a measure of rhythmic syncopation</a:t>
            </a:r>
            <a:r>
              <a:rPr lang="en-GB" dirty="0"/>
              <a:t>. In preparation.</a:t>
            </a:r>
          </a:p>
          <a:p>
            <a:r>
              <a:rPr lang="en-GB" b="1" i="1" dirty="0">
                <a:solidFill>
                  <a:srgbClr val="C00000"/>
                </a:solidFill>
              </a:rPr>
              <a:t>Other topics</a:t>
            </a:r>
          </a:p>
          <a:p>
            <a:pPr lvl="1"/>
            <a:r>
              <a:rPr lang="en-GB" dirty="0"/>
              <a:t>Machine classification of music audio for guided imagery in music interventions</a:t>
            </a:r>
          </a:p>
          <a:p>
            <a:pPr lvl="2"/>
            <a:r>
              <a:rPr lang="en-GB" dirty="0"/>
              <a:t>Med6 Project on audio feature extraction for classification of music in Guided Imagery and Music (</a:t>
            </a:r>
            <a:r>
              <a:rPr lang="en-GB" dirty="0" err="1"/>
              <a:t>GIM</a:t>
            </a:r>
            <a:r>
              <a:rPr lang="en-GB" dirty="0"/>
              <a:t>)</a:t>
            </a:r>
          </a:p>
          <a:p>
            <a:pPr lvl="3"/>
            <a:r>
              <a:rPr lang="en-GB" dirty="0"/>
              <a:t>Christoffer Cæsar Fælled, Konrad Matynia, Marlene Geer Lomborg, Morten Læburgh Larsen</a:t>
            </a:r>
          </a:p>
          <a:p>
            <a:pPr lvl="1"/>
            <a:endParaRPr lang="en-GB" dirty="0"/>
          </a:p>
          <a:p>
            <a:endParaRPr lang="en-GB" i="1" dirty="0"/>
          </a:p>
        </p:txBody>
      </p:sp>
      <p:sp>
        <p:nvSpPr>
          <p:cNvPr id="4" name="Rectangle 3">
            <a:extLst>
              <a:ext uri="{FF2B5EF4-FFF2-40B4-BE49-F238E27FC236}">
                <a16:creationId xmlns:a16="http://schemas.microsoft.com/office/drawing/2014/main" id="{F4255ECE-B4D1-4A7E-9AFB-41B82E5C08E2}"/>
              </a:ext>
            </a:extLst>
          </p:cNvPr>
          <p:cNvSpPr/>
          <p:nvPr/>
        </p:nvSpPr>
        <p:spPr>
          <a:xfrm>
            <a:off x="4811486" y="4744881"/>
            <a:ext cx="6950528" cy="480261"/>
          </a:xfrm>
          <a:prstGeom prst="rect">
            <a:avLst/>
          </a:prstGeom>
          <a:solidFill>
            <a:schemeClr val="accent1">
              <a:alpha val="27000"/>
            </a:schemeClr>
          </a:solidFill>
          <a:ln>
            <a:solidFill>
              <a:schemeClr val="accent1">
                <a:shade val="50000"/>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F83F2FF9-A793-4431-A047-A678E27292DE}"/>
              </a:ext>
            </a:extLst>
          </p:cNvPr>
          <p:cNvPicPr>
            <a:picLocks noChangeAspect="1"/>
          </p:cNvPicPr>
          <p:nvPr/>
        </p:nvPicPr>
        <p:blipFill>
          <a:blip r:embed="rId2"/>
          <a:stretch>
            <a:fillRect/>
          </a:stretch>
        </p:blipFill>
        <p:spPr>
          <a:xfrm>
            <a:off x="317046" y="2051955"/>
            <a:ext cx="3726798" cy="1230087"/>
          </a:xfrm>
          <a:prstGeom prst="rect">
            <a:avLst/>
          </a:prstGeom>
        </p:spPr>
      </p:pic>
      <p:pic>
        <p:nvPicPr>
          <p:cNvPr id="7" name="Picture 6">
            <a:extLst>
              <a:ext uri="{FF2B5EF4-FFF2-40B4-BE49-F238E27FC236}">
                <a16:creationId xmlns:a16="http://schemas.microsoft.com/office/drawing/2014/main" id="{496D5154-83EA-4C9D-906B-38498515EA82}"/>
              </a:ext>
            </a:extLst>
          </p:cNvPr>
          <p:cNvPicPr>
            <a:picLocks noChangeAspect="1"/>
          </p:cNvPicPr>
          <p:nvPr/>
        </p:nvPicPr>
        <p:blipFill>
          <a:blip r:embed="rId3"/>
          <a:stretch>
            <a:fillRect/>
          </a:stretch>
        </p:blipFill>
        <p:spPr>
          <a:xfrm>
            <a:off x="516390" y="4147457"/>
            <a:ext cx="3527454" cy="1817536"/>
          </a:xfrm>
          <a:prstGeom prst="rect">
            <a:avLst/>
          </a:prstGeom>
        </p:spPr>
      </p:pic>
    </p:spTree>
    <p:extLst>
      <p:ext uri="{BB962C8B-B14F-4D97-AF65-F5344CB8AC3E}">
        <p14:creationId xmlns:p14="http://schemas.microsoft.com/office/powerpoint/2010/main" val="647453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CE1E5-08E7-48C0-BB67-E72F4EC807C9}"/>
              </a:ext>
            </a:extLst>
          </p:cNvPr>
          <p:cNvSpPr>
            <a:spLocks noGrp="1"/>
          </p:cNvSpPr>
          <p:nvPr>
            <p:ph type="title"/>
          </p:nvPr>
        </p:nvSpPr>
        <p:spPr>
          <a:xfrm>
            <a:off x="838200" y="125187"/>
            <a:ext cx="10515600" cy="368300"/>
          </a:xfrm>
        </p:spPr>
        <p:txBody>
          <a:bodyPr>
            <a:normAutofit fontScale="90000"/>
          </a:bodyPr>
          <a:lstStyle/>
          <a:p>
            <a:r>
              <a:rPr lang="en-GB" dirty="0"/>
              <a:t>Other recent work by Brian</a:t>
            </a:r>
          </a:p>
        </p:txBody>
      </p:sp>
      <p:sp>
        <p:nvSpPr>
          <p:cNvPr id="3" name="Content Placeholder 2">
            <a:extLst>
              <a:ext uri="{FF2B5EF4-FFF2-40B4-BE49-F238E27FC236}">
                <a16:creationId xmlns:a16="http://schemas.microsoft.com/office/drawing/2014/main" id="{F1B52CDC-4217-4CC2-8157-C9F0D78ECB70}"/>
              </a:ext>
            </a:extLst>
          </p:cNvPr>
          <p:cNvSpPr>
            <a:spLocks noGrp="1"/>
          </p:cNvSpPr>
          <p:nvPr>
            <p:ph idx="1"/>
          </p:nvPr>
        </p:nvSpPr>
        <p:spPr>
          <a:xfrm>
            <a:off x="4305300" y="1431470"/>
            <a:ext cx="7048500" cy="5301343"/>
          </a:xfrm>
        </p:spPr>
        <p:txBody>
          <a:bodyPr>
            <a:normAutofit fontScale="70000" lnSpcReduction="20000"/>
          </a:bodyPr>
          <a:lstStyle/>
          <a:p>
            <a:r>
              <a:rPr lang="en-GB" b="1" i="1" dirty="0">
                <a:solidFill>
                  <a:srgbClr val="C00000"/>
                </a:solidFill>
              </a:rPr>
              <a:t>Published</a:t>
            </a:r>
          </a:p>
          <a:p>
            <a:pPr lvl="1"/>
            <a:r>
              <a:rPr lang="en-GB" dirty="0"/>
              <a:t>Christensen, B. C., Bemman, B., Knoche, H. and Gade, R. (2019). </a:t>
            </a:r>
            <a:r>
              <a:rPr lang="en-GB" b="1" dirty="0"/>
              <a:t>Pass or Fail? Prediction of Students’ Exam Outcomes from Self-reported Measures and Study Activities</a:t>
            </a:r>
            <a:r>
              <a:rPr lang="en-GB" dirty="0"/>
              <a:t>. </a:t>
            </a:r>
            <a:r>
              <a:rPr lang="en-GB" i="1" dirty="0"/>
              <a:t>Interaction Design and Architecture(s) Journal</a:t>
            </a:r>
            <a:r>
              <a:rPr lang="en-GB" dirty="0"/>
              <a:t>, 39:44-60.</a:t>
            </a:r>
          </a:p>
          <a:p>
            <a:pPr lvl="1"/>
            <a:r>
              <a:rPr lang="en-GB" dirty="0"/>
              <a:t>Christensen, B. C., Bemman, B., Knoche, H. and Gade, R. (2018). </a:t>
            </a:r>
            <a:r>
              <a:rPr lang="en-GB" b="1" dirty="0"/>
              <a:t>Identifying Students Struggling in Courses by </a:t>
            </a:r>
            <a:r>
              <a:rPr lang="en-GB" b="1" dirty="0" err="1"/>
              <a:t>Analyzing</a:t>
            </a:r>
            <a:r>
              <a:rPr lang="en-GB" b="1" dirty="0"/>
              <a:t> Exam Grades, Self-reported Measures and Study Activities.</a:t>
            </a:r>
            <a:r>
              <a:rPr lang="en-GB" dirty="0"/>
              <a:t> In: </a:t>
            </a:r>
            <a:r>
              <a:rPr lang="en-GB" i="1" dirty="0"/>
              <a:t>3rd International Conference on Smart Learning Ecosystems and Regional Development (</a:t>
            </a:r>
            <a:r>
              <a:rPr lang="en-GB" i="1" dirty="0" err="1"/>
              <a:t>SLERD</a:t>
            </a:r>
            <a:r>
              <a:rPr lang="en-GB" i="1" dirty="0"/>
              <a:t> 2018).</a:t>
            </a:r>
            <a:r>
              <a:rPr lang="en-GB" dirty="0"/>
              <a:t> Springer. pp. 167-176.</a:t>
            </a:r>
          </a:p>
          <a:p>
            <a:r>
              <a:rPr lang="en-GB" b="1" i="1" dirty="0">
                <a:solidFill>
                  <a:srgbClr val="C00000"/>
                </a:solidFill>
              </a:rPr>
              <a:t>In review</a:t>
            </a:r>
          </a:p>
          <a:p>
            <a:pPr lvl="1"/>
            <a:r>
              <a:rPr lang="en-GB" dirty="0"/>
              <a:t>Johansen, J. J., Jensen, L. G., and Bemman, B.</a:t>
            </a:r>
            <a:r>
              <a:rPr lang="en-GB" i="1" dirty="0"/>
              <a:t> </a:t>
            </a:r>
            <a:r>
              <a:rPr lang="en-GB" dirty="0"/>
              <a:t> (2019). </a:t>
            </a:r>
            <a:r>
              <a:rPr lang="en-GB" b="1" dirty="0"/>
              <a:t>Evaluating interactions with a cognitively biased robot in a creative collaborative task</a:t>
            </a:r>
            <a:r>
              <a:rPr lang="en-GB" dirty="0"/>
              <a:t>. Submitted to </a:t>
            </a:r>
            <a:r>
              <a:rPr lang="en-GB" dirty="0" err="1"/>
              <a:t>ArtsIT</a:t>
            </a:r>
            <a:r>
              <a:rPr lang="en-GB" dirty="0"/>
              <a:t> 2019.</a:t>
            </a:r>
          </a:p>
          <a:p>
            <a:r>
              <a:rPr lang="en-GB" b="1" i="1" dirty="0">
                <a:solidFill>
                  <a:srgbClr val="C00000"/>
                </a:solidFill>
              </a:rPr>
              <a:t>In preparation</a:t>
            </a:r>
          </a:p>
          <a:p>
            <a:pPr lvl="1"/>
            <a:r>
              <a:rPr lang="en-GB" dirty="0"/>
              <a:t>Bemman, B. and Christensen, J. </a:t>
            </a:r>
            <a:r>
              <a:rPr lang="en-GB" b="1" dirty="0"/>
              <a:t>Inner metric analysis as a measure of rhythmic syncopation</a:t>
            </a:r>
            <a:r>
              <a:rPr lang="en-GB" dirty="0"/>
              <a:t>. In preparation.</a:t>
            </a:r>
          </a:p>
          <a:p>
            <a:r>
              <a:rPr lang="en-GB" b="1" i="1" dirty="0">
                <a:solidFill>
                  <a:srgbClr val="C00000"/>
                </a:solidFill>
              </a:rPr>
              <a:t>Other topics</a:t>
            </a:r>
          </a:p>
          <a:p>
            <a:pPr lvl="1"/>
            <a:r>
              <a:rPr lang="en-GB" dirty="0"/>
              <a:t>Machine classification of music audio for guided imagery in music interventions</a:t>
            </a:r>
          </a:p>
          <a:p>
            <a:pPr lvl="2"/>
            <a:r>
              <a:rPr lang="en-GB" dirty="0"/>
              <a:t>Med6 Project on audio feature extraction for classification of music in Guided Imagery and Music (</a:t>
            </a:r>
            <a:r>
              <a:rPr lang="en-GB" dirty="0" err="1"/>
              <a:t>GIM</a:t>
            </a:r>
            <a:r>
              <a:rPr lang="en-GB" dirty="0"/>
              <a:t>)</a:t>
            </a:r>
          </a:p>
          <a:p>
            <a:pPr lvl="3"/>
            <a:r>
              <a:rPr lang="en-GB" dirty="0"/>
              <a:t>Christoffer Cæsar Fælled, Konrad Matynia, Marlene Geer Lomborg, Morten Læburgh Larsen</a:t>
            </a:r>
          </a:p>
          <a:p>
            <a:pPr lvl="1"/>
            <a:endParaRPr lang="en-GB" dirty="0"/>
          </a:p>
          <a:p>
            <a:endParaRPr lang="en-GB" i="1" dirty="0"/>
          </a:p>
        </p:txBody>
      </p:sp>
      <p:sp>
        <p:nvSpPr>
          <p:cNvPr id="4" name="Rectangle 3">
            <a:extLst>
              <a:ext uri="{FF2B5EF4-FFF2-40B4-BE49-F238E27FC236}">
                <a16:creationId xmlns:a16="http://schemas.microsoft.com/office/drawing/2014/main" id="{F4255ECE-B4D1-4A7E-9AFB-41B82E5C08E2}"/>
              </a:ext>
            </a:extLst>
          </p:cNvPr>
          <p:cNvSpPr/>
          <p:nvPr/>
        </p:nvSpPr>
        <p:spPr>
          <a:xfrm>
            <a:off x="4811486" y="5528655"/>
            <a:ext cx="6950528" cy="1133402"/>
          </a:xfrm>
          <a:prstGeom prst="rect">
            <a:avLst/>
          </a:prstGeom>
          <a:solidFill>
            <a:schemeClr val="accent1">
              <a:alpha val="27000"/>
            </a:schemeClr>
          </a:solidFill>
          <a:ln>
            <a:solidFill>
              <a:schemeClr val="accent1">
                <a:shade val="50000"/>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131686C3-0049-4340-9E03-1E48237D62FC}"/>
              </a:ext>
            </a:extLst>
          </p:cNvPr>
          <p:cNvPicPr>
            <a:picLocks noChangeAspect="1"/>
          </p:cNvPicPr>
          <p:nvPr/>
        </p:nvPicPr>
        <p:blipFill>
          <a:blip r:embed="rId2"/>
          <a:stretch>
            <a:fillRect/>
          </a:stretch>
        </p:blipFill>
        <p:spPr>
          <a:xfrm>
            <a:off x="215674" y="5265899"/>
            <a:ext cx="4029756" cy="1493416"/>
          </a:xfrm>
          <a:prstGeom prst="rect">
            <a:avLst/>
          </a:prstGeom>
        </p:spPr>
      </p:pic>
      <p:pic>
        <p:nvPicPr>
          <p:cNvPr id="6" name="Picture 5">
            <a:extLst>
              <a:ext uri="{FF2B5EF4-FFF2-40B4-BE49-F238E27FC236}">
                <a16:creationId xmlns:a16="http://schemas.microsoft.com/office/drawing/2014/main" id="{324A52F0-463A-4872-A198-44D5C32EE849}"/>
              </a:ext>
            </a:extLst>
          </p:cNvPr>
          <p:cNvPicPr>
            <a:picLocks noChangeAspect="1"/>
          </p:cNvPicPr>
          <p:nvPr/>
        </p:nvPicPr>
        <p:blipFill>
          <a:blip r:embed="rId3"/>
          <a:stretch>
            <a:fillRect/>
          </a:stretch>
        </p:blipFill>
        <p:spPr>
          <a:xfrm>
            <a:off x="716077" y="621457"/>
            <a:ext cx="2598623" cy="4625222"/>
          </a:xfrm>
          <a:prstGeom prst="rect">
            <a:avLst/>
          </a:prstGeom>
        </p:spPr>
      </p:pic>
    </p:spTree>
    <p:extLst>
      <p:ext uri="{BB962C8B-B14F-4D97-AF65-F5344CB8AC3E}">
        <p14:creationId xmlns:p14="http://schemas.microsoft.com/office/powerpoint/2010/main" val="3747324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3C0FF-0BED-47A7-8AE1-5E70FB0E78E9}"/>
              </a:ext>
            </a:extLst>
          </p:cNvPr>
          <p:cNvSpPr>
            <a:spLocks noGrp="1"/>
          </p:cNvSpPr>
          <p:nvPr>
            <p:ph type="title"/>
          </p:nvPr>
        </p:nvSpPr>
        <p:spPr/>
        <p:txBody>
          <a:bodyPr/>
          <a:lstStyle/>
          <a:p>
            <a:r>
              <a:rPr lang="en-GB" dirty="0"/>
              <a:t>Other recent work by Viktor</a:t>
            </a:r>
          </a:p>
        </p:txBody>
      </p:sp>
      <p:sp>
        <p:nvSpPr>
          <p:cNvPr id="3" name="Content Placeholder 2">
            <a:extLst>
              <a:ext uri="{FF2B5EF4-FFF2-40B4-BE49-F238E27FC236}">
                <a16:creationId xmlns:a16="http://schemas.microsoft.com/office/drawing/2014/main" id="{DE634309-D3BE-428F-8B26-F711B163B927}"/>
              </a:ext>
            </a:extLst>
          </p:cNvPr>
          <p:cNvSpPr>
            <a:spLocks noGrp="1"/>
          </p:cNvSpPr>
          <p:nvPr>
            <p:ph idx="1"/>
          </p:nvPr>
        </p:nvSpPr>
        <p:spPr/>
        <p:txBody>
          <a:bodyPr>
            <a:normAutofit lnSpcReduction="10000"/>
          </a:bodyPr>
          <a:lstStyle/>
          <a:p>
            <a:r>
              <a:rPr lang="en-GB" dirty="0"/>
              <a:t>Rehm, M., Christensen, B. C., Nielsen, T. B., </a:t>
            </a:r>
            <a:r>
              <a:rPr lang="en-GB" dirty="0" err="1"/>
              <a:t>Rolfsen</a:t>
            </a:r>
            <a:r>
              <a:rPr lang="en-GB" dirty="0"/>
              <a:t>, R. A., Schmuck, V. (2018). </a:t>
            </a:r>
            <a:r>
              <a:rPr lang="en-GB" b="1" dirty="0"/>
              <a:t>Movement Patterns in Educational Games: Comparing A-Priori and Post-Hoc Analyses</a:t>
            </a:r>
            <a:r>
              <a:rPr lang="en-GB" dirty="0"/>
              <a:t>. In: O. </a:t>
            </a:r>
            <a:r>
              <a:rPr lang="en-GB" dirty="0" err="1"/>
              <a:t>Mealha</a:t>
            </a:r>
            <a:r>
              <a:rPr lang="en-GB" dirty="0"/>
              <a:t> </a:t>
            </a:r>
            <a:r>
              <a:rPr lang="en-GB" i="1" dirty="0"/>
              <a:t>et al. </a:t>
            </a:r>
            <a:r>
              <a:rPr lang="en-GB" dirty="0"/>
              <a:t>(eds.) </a:t>
            </a:r>
            <a:r>
              <a:rPr lang="en-GB" i="1" dirty="0"/>
              <a:t>Citizen, Territory and Technologies: Smart Learning Contexts and Practices. </a:t>
            </a:r>
            <a:r>
              <a:rPr lang="en-GB" dirty="0"/>
              <a:t>Smart Innovation, Systems and Technologies, 80 DOI 10.1007/978-3-319-61322-2_19.</a:t>
            </a:r>
          </a:p>
          <a:p>
            <a:r>
              <a:rPr lang="en-GB" dirty="0"/>
              <a:t>Ilyas, C. M. A., Schmuck, V., Haque, M. A., Nasrollahi, K., Rehm, M., &amp; Moeslund, T. B. (2019). </a:t>
            </a:r>
            <a:r>
              <a:rPr lang="en-GB" b="1" dirty="0"/>
              <a:t>Teaching Pepper Robot to Recognize Emotions of Traumatic Brain Injured Patients Using Deep Neural Networks</a:t>
            </a:r>
            <a:r>
              <a:rPr lang="en-GB" dirty="0"/>
              <a:t>. I </a:t>
            </a:r>
            <a:r>
              <a:rPr lang="en-GB" i="1" dirty="0"/>
              <a:t>28th IEEE International Conference on Robot and Human Interactive Communication (ROMAN) </a:t>
            </a:r>
            <a:r>
              <a:rPr lang="en-GB" dirty="0"/>
              <a:t>The 28th IEEE International Conference on Robot and Human Interactive Communication. </a:t>
            </a:r>
          </a:p>
          <a:p>
            <a:endParaRPr lang="en-GB" dirty="0"/>
          </a:p>
          <a:p>
            <a:endParaRPr lang="en-GB" dirty="0"/>
          </a:p>
        </p:txBody>
      </p:sp>
    </p:spTree>
    <p:extLst>
      <p:ext uri="{BB962C8B-B14F-4D97-AF65-F5344CB8AC3E}">
        <p14:creationId xmlns:p14="http://schemas.microsoft.com/office/powerpoint/2010/main" val="670634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5B49AB26-2AC4-4A99-86D2-C74AC88B66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125" y="2319337"/>
            <a:ext cx="7143750" cy="2219325"/>
          </a:xfrm>
          <a:prstGeom prst="rect">
            <a:avLst/>
          </a:prstGeom>
        </p:spPr>
      </p:pic>
      <p:sp>
        <p:nvSpPr>
          <p:cNvPr id="6" name="TextBox 5">
            <a:extLst>
              <a:ext uri="{FF2B5EF4-FFF2-40B4-BE49-F238E27FC236}">
                <a16:creationId xmlns:a16="http://schemas.microsoft.com/office/drawing/2014/main" id="{C2308F17-15A6-4614-8265-18AF8950206C}"/>
              </a:ext>
            </a:extLst>
          </p:cNvPr>
          <p:cNvSpPr txBox="1"/>
          <p:nvPr/>
        </p:nvSpPr>
        <p:spPr>
          <a:xfrm>
            <a:off x="7373187" y="4692433"/>
            <a:ext cx="3720046" cy="430887"/>
          </a:xfrm>
          <a:prstGeom prst="rect">
            <a:avLst/>
          </a:prstGeom>
          <a:noFill/>
        </p:spPr>
        <p:txBody>
          <a:bodyPr wrap="square" rtlCol="0">
            <a:spAutoFit/>
          </a:bodyPr>
          <a:lstStyle/>
          <a:p>
            <a:r>
              <a:rPr lang="en-GB" sz="1100" dirty="0"/>
              <a:t>("BC" comic strip, Mason and Mick Mastroianni, 8 Feb 2008)</a:t>
            </a:r>
          </a:p>
          <a:p>
            <a:r>
              <a:rPr lang="en-GB" sz="1100" dirty="0"/>
              <a:t>https://www.creators.com/read/bc/02/08/48164</a:t>
            </a:r>
          </a:p>
        </p:txBody>
      </p:sp>
    </p:spTree>
    <p:extLst>
      <p:ext uri="{BB962C8B-B14F-4D97-AF65-F5344CB8AC3E}">
        <p14:creationId xmlns:p14="http://schemas.microsoft.com/office/powerpoint/2010/main" val="1674231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Computational modelling of Milton Babbitt’s compositional processes</a:t>
            </a:r>
          </a:p>
        </p:txBody>
      </p:sp>
      <p:sp>
        <p:nvSpPr>
          <p:cNvPr id="3" name="Content Placeholder 2"/>
          <p:cNvSpPr>
            <a:spLocks noGrp="1"/>
          </p:cNvSpPr>
          <p:nvPr>
            <p:ph idx="1"/>
          </p:nvPr>
        </p:nvSpPr>
        <p:spPr>
          <a:xfrm>
            <a:off x="7209064" y="1862841"/>
            <a:ext cx="4352925" cy="4160411"/>
          </a:xfrm>
        </p:spPr>
        <p:txBody>
          <a:bodyPr>
            <a:normAutofit fontScale="92500"/>
          </a:bodyPr>
          <a:lstStyle/>
          <a:p>
            <a:r>
              <a:rPr lang="en-US" dirty="0"/>
              <a:t>Milton Babbitt (1916-2011)</a:t>
            </a:r>
          </a:p>
          <a:p>
            <a:pPr lvl="1"/>
            <a:r>
              <a:rPr lang="en-US" dirty="0"/>
              <a:t>American composer, music theorist and mathematician</a:t>
            </a:r>
          </a:p>
          <a:p>
            <a:pPr lvl="1"/>
            <a:r>
              <a:rPr lang="en-US" dirty="0"/>
              <a:t>wrote many articles on 12-tone music theory</a:t>
            </a:r>
          </a:p>
          <a:p>
            <a:pPr lvl="1"/>
            <a:r>
              <a:rPr lang="en-US" dirty="0"/>
              <a:t>most of his later works based on the </a:t>
            </a:r>
            <a:r>
              <a:rPr lang="en-US" i="1" dirty="0"/>
              <a:t>all-partition array </a:t>
            </a:r>
            <a:r>
              <a:rPr lang="en-US" dirty="0"/>
              <a:t>and the principle of “maximal diversity”</a:t>
            </a:r>
          </a:p>
          <a:p>
            <a:pPr lvl="2"/>
            <a:r>
              <a:rPr lang="en-US" dirty="0"/>
              <a:t>exhaustively exploring various parameter spaces without </a:t>
            </a:r>
            <a:r>
              <a:rPr lang="en-US" dirty="0" err="1"/>
              <a:t>favouring</a:t>
            </a:r>
            <a:r>
              <a:rPr lang="en-US" dirty="0"/>
              <a:t> any particular elements</a:t>
            </a:r>
          </a:p>
          <a:p>
            <a:pPr lvl="1"/>
            <a:endParaRPr lang="en-US" dirty="0"/>
          </a:p>
        </p:txBody>
      </p:sp>
      <p:sp>
        <p:nvSpPr>
          <p:cNvPr id="4" name="Rectangle 3"/>
          <p:cNvSpPr/>
          <p:nvPr/>
        </p:nvSpPr>
        <p:spPr>
          <a:xfrm>
            <a:off x="1039231" y="6195406"/>
            <a:ext cx="3183595" cy="415498"/>
          </a:xfrm>
          <a:prstGeom prst="rect">
            <a:avLst/>
          </a:prstGeom>
        </p:spPr>
        <p:txBody>
          <a:bodyPr wrap="square">
            <a:spAutoFit/>
          </a:bodyPr>
          <a:lstStyle/>
          <a:p>
            <a:r>
              <a:rPr lang="en-US" sz="1050"/>
              <a:t>By Source (WP:NFCC#4), Fair use, </a:t>
            </a:r>
          </a:p>
          <a:p>
            <a:r>
              <a:rPr lang="en-US" sz="1050"/>
              <a:t>https://en.wikipedia.org/w/index.php?curid=46987269</a:t>
            </a:r>
          </a:p>
        </p:txBody>
      </p:sp>
      <p:pic>
        <p:nvPicPr>
          <p:cNvPr id="5" name="Picture 4" descr="Milton_Babbit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229" y="3807709"/>
            <a:ext cx="3183596" cy="2387697"/>
          </a:xfrm>
          <a:prstGeom prst="rect">
            <a:avLst/>
          </a:prstGeom>
        </p:spPr>
      </p:pic>
      <p:sp>
        <p:nvSpPr>
          <p:cNvPr id="7" name="TextBox 6">
            <a:extLst>
              <a:ext uri="{FF2B5EF4-FFF2-40B4-BE49-F238E27FC236}">
                <a16:creationId xmlns:a16="http://schemas.microsoft.com/office/drawing/2014/main" id="{EAE4A09F-0A05-42AC-A7C5-377530C187D4}"/>
              </a:ext>
            </a:extLst>
          </p:cNvPr>
          <p:cNvSpPr txBox="1"/>
          <p:nvPr/>
        </p:nvSpPr>
        <p:spPr>
          <a:xfrm>
            <a:off x="1344030" y="2715822"/>
            <a:ext cx="2878796" cy="646331"/>
          </a:xfrm>
          <a:prstGeom prst="rect">
            <a:avLst/>
          </a:prstGeom>
          <a:noFill/>
        </p:spPr>
        <p:txBody>
          <a:bodyPr wrap="square" rtlCol="0">
            <a:spAutoFit/>
          </a:bodyPr>
          <a:lstStyle/>
          <a:p>
            <a:r>
              <a:rPr lang="en-GB" dirty="0"/>
              <a:t>Sheer Pluck (Composition for Guitar) (1984)</a:t>
            </a:r>
          </a:p>
        </p:txBody>
      </p:sp>
      <p:pic>
        <p:nvPicPr>
          <p:cNvPr id="8" name="38 Three Compositions">
            <a:hlinkClick r:id="" action="ppaction://media"/>
            <a:extLst>
              <a:ext uri="{FF2B5EF4-FFF2-40B4-BE49-F238E27FC236}">
                <a16:creationId xmlns:a16="http://schemas.microsoft.com/office/drawing/2014/main" id="{64FFC774-25BD-4960-A1C5-ABBE8B91FE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9227" y="2080596"/>
            <a:ext cx="304800" cy="304800"/>
          </a:xfrm>
          <a:prstGeom prst="rect">
            <a:avLst/>
          </a:prstGeom>
        </p:spPr>
      </p:pic>
      <p:pic>
        <p:nvPicPr>
          <p:cNvPr id="9" name="Babbitt - Composition for Guitar">
            <a:hlinkClick r:id="" action="ppaction://media"/>
            <a:extLst>
              <a:ext uri="{FF2B5EF4-FFF2-40B4-BE49-F238E27FC236}">
                <a16:creationId xmlns:a16="http://schemas.microsoft.com/office/drawing/2014/main" id="{19AEA319-F1CE-42F7-B6DB-B432D37C3A3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39230" y="2886586"/>
            <a:ext cx="304800" cy="304800"/>
          </a:xfrm>
          <a:prstGeom prst="rect">
            <a:avLst/>
          </a:prstGeom>
        </p:spPr>
      </p:pic>
      <p:sp>
        <p:nvSpPr>
          <p:cNvPr id="10" name="TextBox 9">
            <a:extLst>
              <a:ext uri="{FF2B5EF4-FFF2-40B4-BE49-F238E27FC236}">
                <a16:creationId xmlns:a16="http://schemas.microsoft.com/office/drawing/2014/main" id="{0A7061EF-6927-44C0-BE23-67A5A9D23774}"/>
              </a:ext>
            </a:extLst>
          </p:cNvPr>
          <p:cNvSpPr txBox="1"/>
          <p:nvPr/>
        </p:nvSpPr>
        <p:spPr>
          <a:xfrm>
            <a:off x="1344028" y="1909832"/>
            <a:ext cx="2878796" cy="646331"/>
          </a:xfrm>
          <a:prstGeom prst="rect">
            <a:avLst/>
          </a:prstGeom>
          <a:noFill/>
        </p:spPr>
        <p:txBody>
          <a:bodyPr wrap="square" rtlCol="0">
            <a:spAutoFit/>
          </a:bodyPr>
          <a:lstStyle/>
          <a:p>
            <a:r>
              <a:rPr lang="en-GB" dirty="0"/>
              <a:t>Three Compositions for Piano (1947)</a:t>
            </a:r>
          </a:p>
        </p:txBody>
      </p:sp>
      <p:pic>
        <p:nvPicPr>
          <p:cNvPr id="11" name="Picture 10" descr="A close up of text on a white background&#10;&#10;Description automatically generated">
            <a:extLst>
              <a:ext uri="{FF2B5EF4-FFF2-40B4-BE49-F238E27FC236}">
                <a16:creationId xmlns:a16="http://schemas.microsoft.com/office/drawing/2014/main" id="{3D01B915-C1A7-4C2E-BB27-CEAD91B107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3471" y="2136244"/>
            <a:ext cx="2495826" cy="3429000"/>
          </a:xfrm>
          <a:prstGeom prst="rect">
            <a:avLst/>
          </a:prstGeom>
        </p:spPr>
      </p:pic>
    </p:spTree>
    <p:extLst>
      <p:ext uri="{BB962C8B-B14F-4D97-AF65-F5344CB8AC3E}">
        <p14:creationId xmlns:p14="http://schemas.microsoft.com/office/powerpoint/2010/main" val="3832289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73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46171"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045" y="274639"/>
            <a:ext cx="9337755" cy="638219"/>
          </a:xfrm>
        </p:spPr>
        <p:txBody>
          <a:bodyPr>
            <a:normAutofit/>
          </a:bodyPr>
          <a:lstStyle/>
          <a:p>
            <a:r>
              <a:rPr lang="en-US" sz="3600" dirty="0"/>
              <a:t>All-partition array</a:t>
            </a:r>
          </a:p>
        </p:txBody>
      </p:sp>
      <p:sp>
        <p:nvSpPr>
          <p:cNvPr id="3" name="Content Placeholder 2"/>
          <p:cNvSpPr>
            <a:spLocks noGrp="1"/>
          </p:cNvSpPr>
          <p:nvPr>
            <p:ph idx="1"/>
          </p:nvPr>
        </p:nvSpPr>
        <p:spPr>
          <a:xfrm>
            <a:off x="873045" y="2339789"/>
            <a:ext cx="10292744" cy="4233842"/>
          </a:xfrm>
        </p:spPr>
        <p:txBody>
          <a:bodyPr>
            <a:normAutofit lnSpcReduction="10000"/>
          </a:bodyPr>
          <a:lstStyle/>
          <a:p>
            <a:r>
              <a:rPr lang="en-US" dirty="0"/>
              <a:t>Array of pitch classes containing </a:t>
            </a:r>
            <a:r>
              <a:rPr lang="en-US" i="1" dirty="0"/>
              <a:t>k</a:t>
            </a:r>
            <a:r>
              <a:rPr lang="en-US" dirty="0"/>
              <a:t> </a:t>
            </a:r>
            <a:r>
              <a:rPr lang="en-US" i="1" dirty="0"/>
              <a:t>lynes </a:t>
            </a:r>
            <a:r>
              <a:rPr lang="en-US" dirty="0"/>
              <a:t>(</a:t>
            </a:r>
            <a:r>
              <a:rPr lang="en-US" i="1" dirty="0"/>
              <a:t>k</a:t>
            </a:r>
            <a:r>
              <a:rPr lang="en-US" dirty="0"/>
              <a:t>=4, 6 or 12)</a:t>
            </a:r>
          </a:p>
          <a:p>
            <a:pPr lvl="1"/>
            <a:r>
              <a:rPr lang="en-US" dirty="0"/>
              <a:t>A </a:t>
            </a:r>
            <a:r>
              <a:rPr lang="en-US" i="1" dirty="0"/>
              <a:t>lyne</a:t>
            </a:r>
            <a:r>
              <a:rPr lang="en-US" dirty="0"/>
              <a:t> is a structural voice, distinguished from the other lynes by dynamics or register</a:t>
            </a:r>
          </a:p>
          <a:p>
            <a:r>
              <a:rPr lang="en-US" dirty="0"/>
              <a:t>Satisfies many tough constraints such as</a:t>
            </a:r>
          </a:p>
          <a:p>
            <a:pPr lvl="1"/>
            <a:r>
              <a:rPr lang="en-US" dirty="0"/>
              <a:t>using all forms of a row exactly once</a:t>
            </a:r>
          </a:p>
          <a:p>
            <a:pPr lvl="1"/>
            <a:r>
              <a:rPr lang="en-US" dirty="0"/>
              <a:t>using all partitions of 12 with </a:t>
            </a:r>
            <a:r>
              <a:rPr lang="en-US" i="1" dirty="0"/>
              <a:t>k </a:t>
            </a:r>
            <a:r>
              <a:rPr lang="en-US" dirty="0"/>
              <a:t>or fewer summands</a:t>
            </a:r>
          </a:p>
          <a:p>
            <a:pPr lvl="2"/>
            <a:r>
              <a:rPr lang="en-US" dirty="0"/>
              <a:t>e.g., 58 different partitions when 6 lynes</a:t>
            </a:r>
          </a:p>
          <a:p>
            <a:pPr lvl="1"/>
            <a:r>
              <a:rPr lang="en-US" dirty="0"/>
              <a:t>pairs of adjacent lynes contain rows arranged into hexachordally combinatorial pairs</a:t>
            </a:r>
          </a:p>
          <a:p>
            <a:pPr lvl="1"/>
            <a:r>
              <a:rPr lang="en-US" dirty="0"/>
              <a:t>...</a:t>
            </a:r>
          </a:p>
          <a:p>
            <a:r>
              <a:rPr lang="en-US" dirty="0"/>
              <a:t>Only a handful of all-partition arrays have ever been discovered</a:t>
            </a:r>
          </a:p>
        </p:txBody>
      </p:sp>
      <p:pic>
        <p:nvPicPr>
          <p:cNvPr id="6" name="Picture 5" descr="arra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045" y="1044564"/>
            <a:ext cx="8077200" cy="1082372"/>
          </a:xfrm>
          <a:prstGeom prst="rect">
            <a:avLst/>
          </a:prstGeom>
        </p:spPr>
      </p:pic>
    </p:spTree>
    <p:extLst>
      <p:ext uri="{BB962C8B-B14F-4D97-AF65-F5344CB8AC3E}">
        <p14:creationId xmlns:p14="http://schemas.microsoft.com/office/powerpoint/2010/main" val="4106629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386" y="274639"/>
            <a:ext cx="9466414" cy="624989"/>
          </a:xfrm>
        </p:spPr>
        <p:txBody>
          <a:bodyPr>
            <a:normAutofit/>
          </a:bodyPr>
          <a:lstStyle/>
          <a:p>
            <a:r>
              <a:rPr lang="en-US" sz="3600" dirty="0"/>
              <a:t>Generating novel works in the style of Babbitt</a:t>
            </a:r>
          </a:p>
        </p:txBody>
      </p:sp>
      <p:sp>
        <p:nvSpPr>
          <p:cNvPr id="3" name="Content Placeholder 2"/>
          <p:cNvSpPr>
            <a:spLocks noGrp="1"/>
          </p:cNvSpPr>
          <p:nvPr>
            <p:ph idx="1"/>
          </p:nvPr>
        </p:nvSpPr>
        <p:spPr>
          <a:xfrm>
            <a:off x="864647" y="3956432"/>
            <a:ext cx="9346153" cy="1642262"/>
          </a:xfrm>
        </p:spPr>
        <p:txBody>
          <a:bodyPr>
            <a:normAutofit fontScale="92500" lnSpcReduction="10000"/>
          </a:bodyPr>
          <a:lstStyle/>
          <a:p>
            <a:r>
              <a:rPr lang="en-US" dirty="0"/>
              <a:t>Automatically generated completely new piece based on the new 4-part array</a:t>
            </a:r>
          </a:p>
          <a:p>
            <a:pPr lvl="1"/>
            <a:r>
              <a:rPr lang="en-US" dirty="0" err="1"/>
              <a:t>pitches, voicing, onsets, duration, metre and dynamics all generated automatically using discovered formalizations of the methods that Babbitt used</a:t>
            </a:r>
            <a:endParaRPr lang="en-US" dirty="0"/>
          </a:p>
          <a:p>
            <a:pPr lvl="1"/>
            <a:endParaRPr lang="en-US" dirty="0"/>
          </a:p>
        </p:txBody>
      </p:sp>
      <p:pic>
        <p:nvPicPr>
          <p:cNvPr id="5" name="Picture 4" descr="Screen Shot 2016-09-26 at 11.07.1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4516" y="1044477"/>
            <a:ext cx="4842658" cy="2955533"/>
          </a:xfrm>
          <a:prstGeom prst="rect">
            <a:avLst/>
          </a:prstGeom>
        </p:spPr>
      </p:pic>
      <p:sp>
        <p:nvSpPr>
          <p:cNvPr id="4" name="Rectangle 3"/>
          <p:cNvSpPr/>
          <p:nvPr/>
        </p:nvSpPr>
        <p:spPr>
          <a:xfrm>
            <a:off x="744386" y="5923190"/>
            <a:ext cx="10990414" cy="738664"/>
          </a:xfrm>
          <a:prstGeom prst="rect">
            <a:avLst/>
          </a:prstGeom>
          <a:ln>
            <a:solidFill>
              <a:schemeClr val="accent1"/>
            </a:solidFill>
          </a:ln>
        </p:spPr>
        <p:txBody>
          <a:bodyPr wrap="square">
            <a:spAutoFit/>
          </a:bodyPr>
          <a:lstStyle/>
          <a:p>
            <a:pPr marL="285750" indent="-285750">
              <a:buFont typeface="Arial" panose="020B0604020202020204" pitchFamily="34" charset="0"/>
              <a:buChar char="•"/>
            </a:pPr>
            <a:r>
              <a:rPr lang="en-GB" sz="1400" dirty="0"/>
              <a:t>Bemman, B. and Meredith, D. (2018). Generating new musical works in the style of Milton Babbitt. </a:t>
            </a:r>
            <a:r>
              <a:rPr lang="en-GB" sz="1400" i="1" dirty="0"/>
              <a:t>Computer Music Journal</a:t>
            </a:r>
            <a:r>
              <a:rPr lang="en-GB" sz="1400" dirty="0"/>
              <a:t>, 42(1). pp. 60-79.</a:t>
            </a:r>
          </a:p>
          <a:p>
            <a:pPr marL="285750" indent="-285750">
              <a:buFont typeface="Arial" panose="020B0604020202020204" pitchFamily="34" charset="0"/>
              <a:buChar char="•"/>
            </a:pPr>
            <a:r>
              <a:rPr lang="en-GB" sz="1400" dirty="0"/>
              <a:t>Bemman, B. and Meredith, D. (2018). Predicting Babbitt's orderings of time-point classes from array aggregate partitions in </a:t>
            </a:r>
            <a:r>
              <a:rPr lang="en-GB" sz="1400" i="1" dirty="0"/>
              <a:t>None but the Lonely Flute and Around the Horn</a:t>
            </a:r>
            <a:r>
              <a:rPr lang="en-GB" sz="1400" dirty="0"/>
              <a:t>. </a:t>
            </a:r>
            <a:r>
              <a:rPr lang="en-GB" sz="1400" i="1" dirty="0"/>
              <a:t>Journal of Mathematics and Music</a:t>
            </a:r>
            <a:r>
              <a:rPr lang="en-GB" sz="1400" dirty="0"/>
              <a:t>, 12(1):1-19.</a:t>
            </a:r>
          </a:p>
        </p:txBody>
      </p:sp>
      <p:pic>
        <p:nvPicPr>
          <p:cNvPr id="6" name="Babbit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647" y="2072266"/>
            <a:ext cx="812800" cy="812800"/>
          </a:xfrm>
          <a:prstGeom prst="rect">
            <a:avLst/>
          </a:prstGeom>
        </p:spPr>
      </p:pic>
      <p:pic>
        <p:nvPicPr>
          <p:cNvPr id="7" name="Picture 6">
            <a:extLst>
              <a:ext uri="{FF2B5EF4-FFF2-40B4-BE49-F238E27FC236}">
                <a16:creationId xmlns:a16="http://schemas.microsoft.com/office/drawing/2014/main" id="{CF79A796-0583-4DA8-A92A-CE8C7C5C302E}"/>
              </a:ext>
            </a:extLst>
          </p:cNvPr>
          <p:cNvPicPr>
            <a:picLocks noChangeAspect="1"/>
          </p:cNvPicPr>
          <p:nvPr/>
        </p:nvPicPr>
        <p:blipFill>
          <a:blip r:embed="rId6"/>
          <a:stretch>
            <a:fillRect/>
          </a:stretch>
        </p:blipFill>
        <p:spPr>
          <a:xfrm>
            <a:off x="7793443" y="1338523"/>
            <a:ext cx="1768699" cy="2293413"/>
          </a:xfrm>
          <a:prstGeom prst="rect">
            <a:avLst/>
          </a:prstGeom>
        </p:spPr>
      </p:pic>
    </p:spTree>
    <p:extLst>
      <p:ext uri="{BB962C8B-B14F-4D97-AF65-F5344CB8AC3E}">
        <p14:creationId xmlns:p14="http://schemas.microsoft.com/office/powerpoint/2010/main" val="26479654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99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218168"/>
          </a:xfrm>
        </p:spPr>
        <p:txBody>
          <a:bodyPr>
            <a:normAutofit/>
          </a:bodyPr>
          <a:lstStyle/>
          <a:p>
            <a:r>
              <a:rPr lang="en-US" sz="3600" dirty="0"/>
              <a:t>Backtracking search heuristics for solving the all-partition array problem</a:t>
            </a:r>
          </a:p>
        </p:txBody>
      </p:sp>
      <p:sp>
        <p:nvSpPr>
          <p:cNvPr id="3" name="Content Placeholder 2"/>
          <p:cNvSpPr>
            <a:spLocks noGrp="1"/>
          </p:cNvSpPr>
          <p:nvPr>
            <p:ph idx="1"/>
          </p:nvPr>
        </p:nvSpPr>
        <p:spPr>
          <a:xfrm>
            <a:off x="838200" y="2805309"/>
            <a:ext cx="10653832" cy="2469398"/>
          </a:xfrm>
        </p:spPr>
        <p:txBody>
          <a:bodyPr>
            <a:normAutofit fontScale="70000" lnSpcReduction="20000"/>
          </a:bodyPr>
          <a:lstStyle/>
          <a:p>
            <a:r>
              <a:rPr lang="en-US" dirty="0"/>
              <a:t>Problem of discovering an all-partition array given a matrix of pitch classes</a:t>
            </a:r>
          </a:p>
          <a:p>
            <a:r>
              <a:rPr lang="en-US" dirty="0"/>
              <a:t>Cast as a special case of the set-cover problem</a:t>
            </a:r>
          </a:p>
          <a:p>
            <a:r>
              <a:rPr lang="en-US" dirty="0"/>
              <a:t>Solved for a 4-lyne array using a constraint programming approach</a:t>
            </a:r>
          </a:p>
          <a:p>
            <a:pPr lvl="1"/>
            <a:r>
              <a:rPr lang="en-US" dirty="0"/>
              <a:t>First time a novel partitioning has been found automatically</a:t>
            </a:r>
          </a:p>
          <a:p>
            <a:r>
              <a:rPr lang="en-US" dirty="0"/>
              <a:t>Subsequently solved for a 6-lyne array using a backtracking algorithm starting at both the beginning and the end of the matrix, guided by heuristics based on the number of compositions for each given partition</a:t>
            </a:r>
          </a:p>
          <a:p>
            <a:r>
              <a:rPr lang="en-US" dirty="0"/>
              <a:t>First time a solution to this problem has been found entirely by computer</a:t>
            </a:r>
          </a:p>
        </p:txBody>
      </p:sp>
      <p:pic>
        <p:nvPicPr>
          <p:cNvPr id="4" name="Picture 3" descr="arra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83293"/>
            <a:ext cx="8077200" cy="1082372"/>
          </a:xfrm>
          <a:prstGeom prst="rect">
            <a:avLst/>
          </a:prstGeom>
        </p:spPr>
      </p:pic>
      <p:sp>
        <p:nvSpPr>
          <p:cNvPr id="5" name="Rectangle 4"/>
          <p:cNvSpPr/>
          <p:nvPr/>
        </p:nvSpPr>
        <p:spPr>
          <a:xfrm>
            <a:off x="838201" y="5598639"/>
            <a:ext cx="10515599" cy="1384995"/>
          </a:xfrm>
          <a:prstGeom prst="rect">
            <a:avLst/>
          </a:prstGeom>
          <a:ln>
            <a:solidFill>
              <a:schemeClr val="accent1"/>
            </a:solidFill>
          </a:ln>
        </p:spPr>
        <p:txBody>
          <a:bodyPr wrap="square">
            <a:spAutoFit/>
          </a:bodyPr>
          <a:lstStyle/>
          <a:p>
            <a:pPr marL="285750" indent="-285750">
              <a:buFont typeface="Arial" panose="020B0604020202020204" pitchFamily="34" charset="0"/>
              <a:buChar char="•"/>
            </a:pPr>
            <a:r>
              <a:rPr lang="en-US" sz="1400" dirty="0"/>
              <a:t>Tanaka, T., Bemman, </a:t>
            </a:r>
            <a:r>
              <a:rPr lang="en-US" sz="1400" dirty="0" err="1"/>
              <a:t>B.M</a:t>
            </a:r>
            <a:r>
              <a:rPr lang="en-US" sz="1400" dirty="0"/>
              <a:t>. and Meredith, D. (2016). </a:t>
            </a:r>
            <a:r>
              <a:rPr lang="en-US" sz="1400" b="1" dirty="0"/>
              <a:t>Constraint programming approach to the problem of generating Milton Babbitt's all-partition arrays</a:t>
            </a:r>
            <a:r>
              <a:rPr lang="en-US" sz="1400" dirty="0"/>
              <a:t>. In </a:t>
            </a:r>
            <a:r>
              <a:rPr lang="en-US" sz="1400" dirty="0" err="1"/>
              <a:t>Rueher</a:t>
            </a:r>
            <a:r>
              <a:rPr lang="en-US" sz="1400" dirty="0"/>
              <a:t>, M. (ed.) </a:t>
            </a:r>
            <a:r>
              <a:rPr lang="en-US" sz="1400" i="1" dirty="0"/>
              <a:t>Principles and Practice of Constraint Programming: 22nd International Conference, CP 2016, Toulouse, France, September 5-9, 2016 Proceedings</a:t>
            </a:r>
            <a:r>
              <a:rPr lang="en-US" sz="1400" dirty="0"/>
              <a:t>, Lecture Notes in Computer Science, Vol. 9892, pp. 802-810. Springer, Cham, Switzerland. </a:t>
            </a:r>
          </a:p>
          <a:p>
            <a:pPr marL="285750" lvl="1" indent="-285750">
              <a:buFont typeface="Arial" panose="020B0604020202020204" pitchFamily="34" charset="0"/>
              <a:buChar char="•"/>
            </a:pPr>
            <a:r>
              <a:rPr lang="en-US" sz="1400" dirty="0"/>
              <a:t>Bemman, B. and Meredith, D. (2016). </a:t>
            </a:r>
            <a:r>
              <a:rPr lang="en-US" sz="1400" b="1" dirty="0"/>
              <a:t>Generating Milton Babbitt's all-partition arrays</a:t>
            </a:r>
            <a:r>
              <a:rPr lang="en-US" sz="1400" dirty="0"/>
              <a:t>. </a:t>
            </a:r>
            <a:r>
              <a:rPr lang="en-US" sz="1400" i="1" dirty="0"/>
              <a:t>Journal of New Music Research</a:t>
            </a:r>
            <a:r>
              <a:rPr lang="en-US" sz="1400" dirty="0"/>
              <a:t>, 45(2). pp. 184-204.</a:t>
            </a:r>
          </a:p>
          <a:p>
            <a:pPr marL="285750" lvl="1" indent="-285750">
              <a:buFont typeface="Arial" panose="020B0604020202020204" pitchFamily="34" charset="0"/>
              <a:buChar char="•"/>
            </a:pPr>
            <a:r>
              <a:rPr lang="en-GB" sz="1400" dirty="0"/>
              <a:t>Bemman, B. and Meredith, D. (2019). </a:t>
            </a:r>
            <a:r>
              <a:rPr lang="en-GB" sz="1400" b="1" dirty="0"/>
              <a:t>Backtracking search heuristics for solving the all-partition array problem</a:t>
            </a:r>
            <a:r>
              <a:rPr lang="en-GB" sz="1400" dirty="0"/>
              <a:t>. </a:t>
            </a:r>
            <a:r>
              <a:rPr lang="en-GB" sz="1400" i="1" dirty="0"/>
              <a:t>20th International Society for Music Information Retrieval Conference (</a:t>
            </a:r>
            <a:r>
              <a:rPr lang="en-GB" sz="1400" i="1" dirty="0" err="1"/>
              <a:t>ISMIR</a:t>
            </a:r>
            <a:r>
              <a:rPr lang="en-GB" sz="1400" i="1" dirty="0"/>
              <a:t> 2019)</a:t>
            </a:r>
            <a:r>
              <a:rPr lang="en-GB" sz="1400" dirty="0"/>
              <a:t>, Delft, The Netherlands, 4-8 November 2019.</a:t>
            </a:r>
          </a:p>
        </p:txBody>
      </p:sp>
    </p:spTree>
    <p:extLst>
      <p:ext uri="{BB962C8B-B14F-4D97-AF65-F5344CB8AC3E}">
        <p14:creationId xmlns:p14="http://schemas.microsoft.com/office/powerpoint/2010/main" val="3447206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1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42176-3AA8-43DE-B3A4-4FF0421E3C0D}"/>
              </a:ext>
            </a:extLst>
          </p:cNvPr>
          <p:cNvSpPr>
            <a:spLocks noGrp="1"/>
          </p:cNvSpPr>
          <p:nvPr>
            <p:ph type="title"/>
          </p:nvPr>
        </p:nvSpPr>
        <p:spPr>
          <a:xfrm>
            <a:off x="838200" y="218087"/>
            <a:ext cx="10515600" cy="650364"/>
          </a:xfrm>
        </p:spPr>
        <p:txBody>
          <a:bodyPr>
            <a:normAutofit fontScale="90000"/>
          </a:bodyPr>
          <a:lstStyle/>
          <a:p>
            <a:r>
              <a:rPr lang="en-GB" dirty="0"/>
              <a:t>Research topics and recent papers</a:t>
            </a:r>
          </a:p>
        </p:txBody>
      </p:sp>
      <p:sp>
        <p:nvSpPr>
          <p:cNvPr id="3" name="Content Placeholder 2">
            <a:extLst>
              <a:ext uri="{FF2B5EF4-FFF2-40B4-BE49-F238E27FC236}">
                <a16:creationId xmlns:a16="http://schemas.microsoft.com/office/drawing/2014/main" id="{8F8ABE12-D1BB-4CDA-8889-E4D1EE545736}"/>
              </a:ext>
            </a:extLst>
          </p:cNvPr>
          <p:cNvSpPr>
            <a:spLocks noGrp="1"/>
          </p:cNvSpPr>
          <p:nvPr>
            <p:ph idx="1"/>
          </p:nvPr>
        </p:nvSpPr>
        <p:spPr>
          <a:xfrm>
            <a:off x="4323871" y="868452"/>
            <a:ext cx="7508189" cy="5858592"/>
          </a:xfrm>
          <a:ln>
            <a:noFill/>
          </a:ln>
        </p:spPr>
        <p:txBody>
          <a:bodyPr>
            <a:normAutofit fontScale="55000" lnSpcReduction="20000"/>
          </a:bodyPr>
          <a:lstStyle/>
          <a:p>
            <a:r>
              <a:rPr lang="en-GB" b="1" i="1" dirty="0">
                <a:solidFill>
                  <a:srgbClr val="C00000"/>
                </a:solidFill>
              </a:rPr>
              <a:t>Computational modelling of Milton Babbitt's compositional processes </a:t>
            </a:r>
          </a:p>
          <a:p>
            <a:pPr lvl="1"/>
            <a:r>
              <a:rPr lang="en-GB" dirty="0"/>
              <a:t>Bemman, B. and Meredith, D. (2018). </a:t>
            </a:r>
            <a:r>
              <a:rPr lang="en-GB" b="1" dirty="0"/>
              <a:t>Generating new musical works in the style of Milton Babbitt</a:t>
            </a:r>
            <a:r>
              <a:rPr lang="en-GB" dirty="0"/>
              <a:t>. </a:t>
            </a:r>
            <a:r>
              <a:rPr lang="en-GB" i="1" dirty="0"/>
              <a:t>Computer Music Journal</a:t>
            </a:r>
            <a:r>
              <a:rPr lang="en-GB" dirty="0"/>
              <a:t>, 42(1). pp. 60-79.</a:t>
            </a:r>
          </a:p>
          <a:p>
            <a:pPr lvl="1"/>
            <a:r>
              <a:rPr lang="en-GB" dirty="0"/>
              <a:t>Bemman, B. and Meredith, D. (2018). </a:t>
            </a:r>
            <a:r>
              <a:rPr lang="en-GB" b="1" dirty="0"/>
              <a:t>Predicting Babbitt's orderings of time-point classes from array aggregate partitions in </a:t>
            </a:r>
            <a:r>
              <a:rPr lang="en-GB" b="1" i="1" dirty="0"/>
              <a:t>None but the Lonely Flute</a:t>
            </a:r>
            <a:r>
              <a:rPr lang="en-GB" b="1" dirty="0"/>
              <a:t> and </a:t>
            </a:r>
            <a:r>
              <a:rPr lang="en-GB" b="1" i="1" dirty="0"/>
              <a:t>Around the Horn</a:t>
            </a:r>
            <a:r>
              <a:rPr lang="en-GB" dirty="0"/>
              <a:t>. </a:t>
            </a:r>
            <a:r>
              <a:rPr lang="en-GB" i="1" dirty="0"/>
              <a:t>Journal of Mathematics and Music</a:t>
            </a:r>
            <a:r>
              <a:rPr lang="en-GB" dirty="0"/>
              <a:t>, 12(1):1-19.</a:t>
            </a:r>
          </a:p>
          <a:p>
            <a:pPr lvl="1"/>
            <a:r>
              <a:rPr lang="en-GB" dirty="0"/>
              <a:t>Bemman, B. and Meredith, D. (2019). </a:t>
            </a:r>
            <a:r>
              <a:rPr lang="en-GB" b="1" dirty="0"/>
              <a:t>Backtracking search heuristics for solving the all-partition array problem</a:t>
            </a:r>
            <a:r>
              <a:rPr lang="en-GB" dirty="0"/>
              <a:t>. </a:t>
            </a:r>
            <a:r>
              <a:rPr lang="en-GB" i="1" dirty="0"/>
              <a:t>20th International Society for Music Information Retrieval Conference (</a:t>
            </a:r>
            <a:r>
              <a:rPr lang="en-GB" i="1" dirty="0" err="1"/>
              <a:t>ISMIR</a:t>
            </a:r>
            <a:r>
              <a:rPr lang="en-GB" i="1" dirty="0"/>
              <a:t> 2019)</a:t>
            </a:r>
            <a:r>
              <a:rPr lang="en-GB" dirty="0"/>
              <a:t>, Delft, The Netherlands, 4-8 November 2019.</a:t>
            </a:r>
          </a:p>
          <a:p>
            <a:r>
              <a:rPr lang="en-GB" b="1" i="1" dirty="0">
                <a:solidFill>
                  <a:srgbClr val="C00000"/>
                </a:solidFill>
              </a:rPr>
              <a:t>Convolutional methods for music analysis</a:t>
            </a:r>
          </a:p>
          <a:p>
            <a:pPr lvl="1"/>
            <a:r>
              <a:rPr lang="en-GB" dirty="0"/>
              <a:t>Velarde, G., Cancino Chacon, C., Meredith, D., Weyde, T. and Grachten, M. (2018). </a:t>
            </a:r>
            <a:r>
              <a:rPr lang="en-GB" b="1" dirty="0"/>
              <a:t>Convolution-based classification of audio and symbolic representations of music</a:t>
            </a:r>
            <a:r>
              <a:rPr lang="en-GB" dirty="0"/>
              <a:t>. </a:t>
            </a:r>
            <a:r>
              <a:rPr lang="en-GB" i="1" dirty="0"/>
              <a:t>Journal of New Music Research</a:t>
            </a:r>
            <a:r>
              <a:rPr lang="en-GB" dirty="0"/>
              <a:t>, 47(3). pp 191-205.</a:t>
            </a:r>
          </a:p>
          <a:p>
            <a:r>
              <a:rPr lang="en-GB" b="1" i="1" dirty="0">
                <a:solidFill>
                  <a:srgbClr val="C00000"/>
                </a:solidFill>
              </a:rPr>
              <a:t>Deep learning methods for collision avoidance in mobile robots</a:t>
            </a:r>
          </a:p>
          <a:p>
            <a:pPr lvl="1"/>
            <a:r>
              <a:rPr lang="en-GB" dirty="0"/>
              <a:t>Schmuck, V. and Meredith, D. (2019). </a:t>
            </a:r>
            <a:r>
              <a:rPr lang="en-GB" b="1" dirty="0"/>
              <a:t>Training networks separately on static and dynamic obstacles improves collision avoidance during indoor robot navigation</a:t>
            </a:r>
            <a:r>
              <a:rPr lang="en-GB" dirty="0"/>
              <a:t>. </a:t>
            </a:r>
            <a:r>
              <a:rPr lang="en-GB" i="1" dirty="0"/>
              <a:t>27th European Symposium on Artificial Neural Networks, Computational Intelligence and Machine Learning (</a:t>
            </a:r>
            <a:r>
              <a:rPr lang="en-GB" i="1" dirty="0" err="1"/>
              <a:t>ESANN</a:t>
            </a:r>
            <a:r>
              <a:rPr lang="en-GB" i="1" dirty="0"/>
              <a:t> 2019)</a:t>
            </a:r>
            <a:r>
              <a:rPr lang="en-GB" dirty="0"/>
              <a:t>, Bruges, Belgium, 24-26 April, 2019.</a:t>
            </a:r>
          </a:p>
          <a:p>
            <a:r>
              <a:rPr lang="en-GB" b="1" i="1" dirty="0">
                <a:solidFill>
                  <a:srgbClr val="C00000"/>
                </a:solidFill>
              </a:rPr>
              <a:t>Computational modelling of musical memory</a:t>
            </a:r>
          </a:p>
          <a:p>
            <a:pPr lvl="1"/>
            <a:r>
              <a:rPr lang="en-GB" dirty="0"/>
              <a:t>Agres, K. R. and Meredith, D. (2018). </a:t>
            </a:r>
            <a:r>
              <a:rPr lang="en-GB" b="1" dirty="0"/>
              <a:t>Modelling novice and expert listeners' ability to detect changes in short melodies</a:t>
            </a:r>
            <a:r>
              <a:rPr lang="en-GB" dirty="0"/>
              <a:t>. </a:t>
            </a:r>
            <a:r>
              <a:rPr lang="en-GB" i="1" dirty="0"/>
              <a:t>15th International Conference on Music Perception and Cognition/10th Triennial Conference of the European Society for the Cognitive Sciences of Music (ICMPC15/ESCOM10)</a:t>
            </a:r>
            <a:r>
              <a:rPr lang="en-GB" dirty="0"/>
              <a:t>, Graz, Austria, 23-28 July 2018.</a:t>
            </a:r>
          </a:p>
          <a:p>
            <a:r>
              <a:rPr lang="en-GB" b="1" i="1" dirty="0">
                <a:solidFill>
                  <a:srgbClr val="C00000"/>
                </a:solidFill>
              </a:rPr>
              <a:t>Compression-based, geometric pattern discovery in music</a:t>
            </a:r>
          </a:p>
          <a:p>
            <a:pPr lvl="1"/>
            <a:r>
              <a:rPr lang="en-GB" dirty="0"/>
              <a:t>Meredith, D. (2019). </a:t>
            </a:r>
            <a:r>
              <a:rPr lang="en-GB" b="1" dirty="0"/>
              <a:t>Music analysis and data compression</a:t>
            </a:r>
            <a:r>
              <a:rPr lang="en-GB" dirty="0"/>
              <a:t>. In: Grimshaw-Aagaard, M., Walther-Hansen, M. &amp; Knakkergaard, M. (eds.), </a:t>
            </a:r>
            <a:r>
              <a:rPr lang="en-GB" i="1" dirty="0"/>
              <a:t>The Oxford Handbook of Sound and Imagination</a:t>
            </a:r>
            <a:r>
              <a:rPr lang="en-GB" dirty="0"/>
              <a:t>, Vol. 2, Oxford University Press.</a:t>
            </a:r>
          </a:p>
          <a:p>
            <a:pPr lvl="1"/>
            <a:r>
              <a:rPr lang="en-GB" dirty="0"/>
              <a:t>Meredith, D. (2019). </a:t>
            </a:r>
            <a:r>
              <a:rPr lang="en-GB" b="1" dirty="0" err="1"/>
              <a:t>RECURSIA-RRT</a:t>
            </a:r>
            <a:r>
              <a:rPr lang="en-GB" b="1" dirty="0"/>
              <a:t>: Recursive translatable point-set pattern discovery with removal of redundant translators</a:t>
            </a:r>
            <a:r>
              <a:rPr lang="en-GB" dirty="0"/>
              <a:t>. </a:t>
            </a:r>
            <a:r>
              <a:rPr lang="en-GB" i="1" dirty="0"/>
              <a:t>12th International Workshop on Machine Learning and Music (MML 2019)</a:t>
            </a:r>
            <a:r>
              <a:rPr lang="en-GB" dirty="0"/>
              <a:t>, Würzburg, Germany, 16 September 2019.</a:t>
            </a:r>
          </a:p>
          <a:p>
            <a:pPr lvl="1"/>
            <a:r>
              <a:rPr lang="en-GB" dirty="0"/>
              <a:t>Schmuck, V. and Meredith, D. (2019). </a:t>
            </a:r>
            <a:r>
              <a:rPr lang="en-GB" b="1" dirty="0" err="1"/>
              <a:t>OPTISIA</a:t>
            </a:r>
            <a:r>
              <a:rPr lang="en-GB" b="1" dirty="0"/>
              <a:t>: An evolutionary approach to parameter optimisation in a family of point-set pattern-discovery algorithms</a:t>
            </a:r>
            <a:r>
              <a:rPr lang="en-GB" dirty="0"/>
              <a:t>. </a:t>
            </a:r>
            <a:r>
              <a:rPr lang="en-GB" i="1" dirty="0"/>
              <a:t>12th International Workshop on Machine Learning and Music (MML 2019)</a:t>
            </a:r>
            <a:r>
              <a:rPr lang="en-GB" dirty="0"/>
              <a:t>, Würzburg, Germany, 16 September 2019.</a:t>
            </a:r>
          </a:p>
          <a:p>
            <a:pPr marL="0" indent="0">
              <a:buNone/>
            </a:pPr>
            <a:endParaRPr lang="en-GB" dirty="0"/>
          </a:p>
        </p:txBody>
      </p:sp>
      <p:sp>
        <p:nvSpPr>
          <p:cNvPr id="4" name="Rectangle 3">
            <a:extLst>
              <a:ext uri="{FF2B5EF4-FFF2-40B4-BE49-F238E27FC236}">
                <a16:creationId xmlns:a16="http://schemas.microsoft.com/office/drawing/2014/main" id="{75D25D5C-49E6-4404-A4B1-1B49A0DEDEC2}"/>
              </a:ext>
            </a:extLst>
          </p:cNvPr>
          <p:cNvSpPr/>
          <p:nvPr/>
        </p:nvSpPr>
        <p:spPr>
          <a:xfrm>
            <a:off x="4811486" y="1104900"/>
            <a:ext cx="6950528" cy="326571"/>
          </a:xfrm>
          <a:prstGeom prst="rect">
            <a:avLst/>
          </a:prstGeom>
          <a:solidFill>
            <a:schemeClr val="accent1">
              <a:alpha val="27000"/>
            </a:schemeClr>
          </a:solidFill>
          <a:ln>
            <a:solidFill>
              <a:schemeClr val="accent1">
                <a:shade val="50000"/>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B41E074-4890-4E46-BA76-1FB0588801E4}"/>
              </a:ext>
            </a:extLst>
          </p:cNvPr>
          <p:cNvPicPr>
            <a:picLocks noChangeAspect="1"/>
          </p:cNvPicPr>
          <p:nvPr/>
        </p:nvPicPr>
        <p:blipFill>
          <a:blip r:embed="rId2"/>
          <a:stretch>
            <a:fillRect/>
          </a:stretch>
        </p:blipFill>
        <p:spPr>
          <a:xfrm>
            <a:off x="429986" y="1360712"/>
            <a:ext cx="3744240" cy="4855030"/>
          </a:xfrm>
          <a:prstGeom prst="rect">
            <a:avLst/>
          </a:prstGeom>
        </p:spPr>
      </p:pic>
    </p:spTree>
    <p:extLst>
      <p:ext uri="{BB962C8B-B14F-4D97-AF65-F5344CB8AC3E}">
        <p14:creationId xmlns:p14="http://schemas.microsoft.com/office/powerpoint/2010/main" val="3892704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2003-91E2-42EB-B6F6-A1BAA0A86137}"/>
              </a:ext>
            </a:extLst>
          </p:cNvPr>
          <p:cNvSpPr>
            <a:spLocks noGrp="1"/>
          </p:cNvSpPr>
          <p:nvPr>
            <p:ph type="title"/>
          </p:nvPr>
        </p:nvSpPr>
        <p:spPr>
          <a:xfrm>
            <a:off x="838200" y="365125"/>
            <a:ext cx="10515600" cy="1460500"/>
          </a:xfrm>
        </p:spPr>
        <p:txBody>
          <a:bodyPr/>
          <a:lstStyle/>
          <a:p>
            <a:r>
              <a:rPr lang="en-GB" dirty="0"/>
              <a:t>Compression-based, geometric pattern discovery in music</a:t>
            </a:r>
          </a:p>
        </p:txBody>
      </p:sp>
      <p:sp>
        <p:nvSpPr>
          <p:cNvPr id="3" name="Content Placeholder 2">
            <a:extLst>
              <a:ext uri="{FF2B5EF4-FFF2-40B4-BE49-F238E27FC236}">
                <a16:creationId xmlns:a16="http://schemas.microsoft.com/office/drawing/2014/main" id="{59F15E90-A3B9-4EC4-8B20-B0DA4EFEDB94}"/>
              </a:ext>
            </a:extLst>
          </p:cNvPr>
          <p:cNvSpPr>
            <a:spLocks noGrp="1"/>
          </p:cNvSpPr>
          <p:nvPr>
            <p:ph idx="1"/>
          </p:nvPr>
        </p:nvSpPr>
        <p:spPr>
          <a:xfrm>
            <a:off x="838200" y="1971243"/>
            <a:ext cx="10515600" cy="4205719"/>
          </a:xfrm>
        </p:spPr>
        <p:txBody>
          <a:bodyPr/>
          <a:lstStyle/>
          <a:p>
            <a:endParaRPr lang="en-GB" dirty="0"/>
          </a:p>
        </p:txBody>
      </p:sp>
    </p:spTree>
    <p:extLst>
      <p:ext uri="{BB962C8B-B14F-4D97-AF65-F5344CB8AC3E}">
        <p14:creationId xmlns:p14="http://schemas.microsoft.com/office/powerpoint/2010/main" val="616255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16554"/>
          </a:xfrm>
        </p:spPr>
        <p:txBody>
          <a:bodyPr>
            <a:normAutofit/>
          </a:bodyPr>
          <a:lstStyle/>
          <a:p>
            <a:r>
              <a:rPr lang="en-US" sz="3600"/>
              <a:t>Music analysis and point-set compression</a:t>
            </a:r>
          </a:p>
        </p:txBody>
      </p:sp>
      <p:pic>
        <p:nvPicPr>
          <p:cNvPr id="4" name="Picture 3" descr="bwv847-poin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735619"/>
            <a:ext cx="9144000" cy="1422718"/>
          </a:xfrm>
          <a:prstGeom prst="rect">
            <a:avLst/>
          </a:prstGeom>
        </p:spPr>
      </p:pic>
      <p:sp>
        <p:nvSpPr>
          <p:cNvPr id="7" name="TextBox 6"/>
          <p:cNvSpPr txBox="1"/>
          <p:nvPr/>
        </p:nvSpPr>
        <p:spPr>
          <a:xfrm>
            <a:off x="5311951" y="560634"/>
            <a:ext cx="1569660" cy="369332"/>
          </a:xfrm>
          <a:prstGeom prst="rect">
            <a:avLst/>
          </a:prstGeom>
          <a:solidFill>
            <a:schemeClr val="bg1"/>
          </a:solidFill>
        </p:spPr>
        <p:txBody>
          <a:bodyPr wrap="none" rtlCol="0">
            <a:spAutoFit/>
          </a:bodyPr>
          <a:lstStyle/>
          <a:p>
            <a:r>
              <a:rPr lang="en-US"/>
              <a:t>Input point set</a:t>
            </a:r>
          </a:p>
        </p:txBody>
      </p:sp>
      <p:grpSp>
        <p:nvGrpSpPr>
          <p:cNvPr id="3" name="Group 2">
            <a:extLst>
              <a:ext uri="{FF2B5EF4-FFF2-40B4-BE49-F238E27FC236}">
                <a16:creationId xmlns:a16="http://schemas.microsoft.com/office/drawing/2014/main" id="{3A70430E-9E53-4DD3-9906-A2935DA00B44}"/>
              </a:ext>
            </a:extLst>
          </p:cNvPr>
          <p:cNvGrpSpPr/>
          <p:nvPr/>
        </p:nvGrpSpPr>
        <p:grpSpPr>
          <a:xfrm>
            <a:off x="1524000" y="2105431"/>
            <a:ext cx="9144000" cy="4733111"/>
            <a:chOff x="1524000" y="2105431"/>
            <a:chExt cx="9144000" cy="4733111"/>
          </a:xfrm>
        </p:grpSpPr>
        <p:pic>
          <p:nvPicPr>
            <p:cNvPr id="5" name="Picture 4" descr="bwv847b-do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2304459"/>
              <a:ext cx="9144000" cy="1428750"/>
            </a:xfrm>
            <a:prstGeom prst="rect">
              <a:avLst/>
            </a:prstGeom>
          </p:spPr>
        </p:pic>
        <p:pic>
          <p:nvPicPr>
            <p:cNvPr id="6" name="Picture 5" descr="bwv847b-done-SIATECCompres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3854603"/>
              <a:ext cx="9144000" cy="1432322"/>
            </a:xfrm>
            <a:prstGeom prst="rect">
              <a:avLst/>
            </a:prstGeom>
          </p:spPr>
        </p:pic>
        <p:sp>
          <p:nvSpPr>
            <p:cNvPr id="8" name="TextBox 7"/>
            <p:cNvSpPr txBox="1"/>
            <p:nvPr/>
          </p:nvSpPr>
          <p:spPr>
            <a:xfrm>
              <a:off x="5544436" y="2105431"/>
              <a:ext cx="1107996" cy="369332"/>
            </a:xfrm>
            <a:prstGeom prst="rect">
              <a:avLst/>
            </a:prstGeom>
            <a:solidFill>
              <a:schemeClr val="bg1"/>
            </a:solidFill>
          </p:spPr>
          <p:txBody>
            <a:bodyPr wrap="none" rtlCol="0">
              <a:spAutoFit/>
            </a:bodyPr>
            <a:lstStyle/>
            <a:p>
              <a:r>
                <a:rPr lang="en-US"/>
                <a:t>COSIATEC</a:t>
              </a:r>
            </a:p>
          </p:txBody>
        </p:sp>
        <p:sp>
          <p:nvSpPr>
            <p:cNvPr id="9" name="TextBox 8"/>
            <p:cNvSpPr txBox="1"/>
            <p:nvPr/>
          </p:nvSpPr>
          <p:spPr>
            <a:xfrm>
              <a:off x="5215643" y="3658596"/>
              <a:ext cx="1762021" cy="369332"/>
            </a:xfrm>
            <a:prstGeom prst="rect">
              <a:avLst/>
            </a:prstGeom>
            <a:solidFill>
              <a:schemeClr val="bg1"/>
            </a:solidFill>
          </p:spPr>
          <p:txBody>
            <a:bodyPr wrap="none" rtlCol="0">
              <a:spAutoFit/>
            </a:bodyPr>
            <a:lstStyle/>
            <a:p>
              <a:r>
                <a:rPr lang="en-US"/>
                <a:t>SIATECCompress</a:t>
              </a:r>
            </a:p>
          </p:txBody>
        </p:sp>
        <p:pic>
          <p:nvPicPr>
            <p:cNvPr id="10" name="Picture 9" descr="bwv847b-done-Forth.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5406220"/>
              <a:ext cx="9144000" cy="1432322"/>
            </a:xfrm>
            <a:prstGeom prst="rect">
              <a:avLst/>
            </a:prstGeom>
          </p:spPr>
        </p:pic>
        <p:sp>
          <p:nvSpPr>
            <p:cNvPr id="11" name="TextBox 10"/>
            <p:cNvSpPr txBox="1"/>
            <p:nvPr/>
          </p:nvSpPr>
          <p:spPr>
            <a:xfrm>
              <a:off x="5175705" y="5205023"/>
              <a:ext cx="1801958" cy="369332"/>
            </a:xfrm>
            <a:prstGeom prst="rect">
              <a:avLst/>
            </a:prstGeom>
            <a:solidFill>
              <a:schemeClr val="bg1"/>
            </a:solidFill>
          </p:spPr>
          <p:txBody>
            <a:bodyPr wrap="none" rtlCol="0">
              <a:spAutoFit/>
            </a:bodyPr>
            <a:lstStyle/>
            <a:p>
              <a:r>
                <a:rPr lang="en-US"/>
                <a:t>Forth’s algorithm</a:t>
              </a:r>
            </a:p>
          </p:txBody>
        </p:sp>
      </p:grpSp>
      <p:sp>
        <p:nvSpPr>
          <p:cNvPr id="12" name="TextBox 11"/>
          <p:cNvSpPr txBox="1"/>
          <p:nvPr/>
        </p:nvSpPr>
        <p:spPr>
          <a:xfrm>
            <a:off x="8032740" y="597120"/>
            <a:ext cx="2536046" cy="276999"/>
          </a:xfrm>
          <a:prstGeom prst="rect">
            <a:avLst/>
          </a:prstGeom>
          <a:noFill/>
        </p:spPr>
        <p:txBody>
          <a:bodyPr wrap="none" rtlCol="0">
            <a:spAutoFit/>
          </a:bodyPr>
          <a:lstStyle/>
          <a:p>
            <a:r>
              <a:rPr lang="en-US" sz="1200"/>
              <a:t>J. S. Bach, Fugue in C minor, BWV 847</a:t>
            </a:r>
          </a:p>
        </p:txBody>
      </p:sp>
      <p:pic>
        <p:nvPicPr>
          <p:cNvPr id="13" name="1-04 The Well-Tempered Clavier, Book 1_ Fugue No. 2 in C Minor, BWV 84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70650" y="1263316"/>
            <a:ext cx="367323" cy="367323"/>
          </a:xfrm>
          <a:prstGeom prst="rect">
            <a:avLst/>
          </a:prstGeom>
        </p:spPr>
      </p:pic>
    </p:spTree>
    <p:extLst>
      <p:ext uri="{BB962C8B-B14F-4D97-AF65-F5344CB8AC3E}">
        <p14:creationId xmlns:p14="http://schemas.microsoft.com/office/powerpoint/2010/main" val="3366558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34"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Maximal translatable patterns (MTPs)</a:t>
            </a:r>
          </a:p>
        </p:txBody>
      </p:sp>
      <p:pic>
        <p:nvPicPr>
          <p:cNvPr id="5" name="Picture 4"/>
          <p:cNvPicPr>
            <a:picLocks noChangeAspect="1"/>
          </p:cNvPicPr>
          <p:nvPr/>
        </p:nvPicPr>
        <p:blipFill>
          <a:blip r:embed="rId2"/>
          <a:stretch>
            <a:fillRect/>
          </a:stretch>
        </p:blipFill>
        <p:spPr>
          <a:xfrm>
            <a:off x="2540862" y="2132856"/>
            <a:ext cx="7110276" cy="3456384"/>
          </a:xfrm>
          <a:prstGeom prst="rect">
            <a:avLst/>
          </a:prstGeom>
        </p:spPr>
      </p:pic>
    </p:spTree>
    <p:extLst>
      <p:ext uri="{BB962C8B-B14F-4D97-AF65-F5344CB8AC3E}">
        <p14:creationId xmlns:p14="http://schemas.microsoft.com/office/powerpoint/2010/main" val="2916220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46359" y="196851"/>
            <a:ext cx="10899281" cy="1204911"/>
          </a:xfrm>
        </p:spPr>
        <p:txBody>
          <a:bodyPr rtlCol="0">
            <a:normAutofit fontScale="90000"/>
          </a:bodyPr>
          <a:lstStyle/>
          <a:p>
            <a:pPr>
              <a:defRPr/>
            </a:pPr>
            <a:r>
              <a:rPr lang="en-US" dirty="0">
                <a:ea typeface="+mj-ea"/>
                <a:cs typeface="+mj-cs"/>
              </a:rPr>
              <a:t>SIA</a:t>
            </a:r>
            <a:br>
              <a:rPr lang="en-US" dirty="0">
                <a:ea typeface="+mj-ea"/>
                <a:cs typeface="+mj-cs"/>
              </a:rPr>
            </a:br>
            <a:r>
              <a:rPr lang="en-US" dirty="0">
                <a:ea typeface="+mj-ea"/>
                <a:cs typeface="+mj-cs"/>
              </a:rPr>
              <a:t>Discovering all maximal translatable patterns (</a:t>
            </a:r>
            <a:r>
              <a:rPr lang="en-US" dirty="0" err="1">
                <a:ea typeface="+mj-ea"/>
                <a:cs typeface="+mj-cs"/>
              </a:rPr>
              <a:t>MTPs</a:t>
            </a:r>
            <a:r>
              <a:rPr lang="en-US" dirty="0">
                <a:ea typeface="+mj-ea"/>
                <a:cs typeface="+mj-cs"/>
              </a:rPr>
              <a:t>)</a:t>
            </a:r>
          </a:p>
        </p:txBody>
      </p:sp>
      <p:pic>
        <p:nvPicPr>
          <p:cNvPr id="24578" name="Picture 4" descr="SIA-point-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1628775"/>
            <a:ext cx="257175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79" name="Picture 5" descr="SIA-vector-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138" y="1484313"/>
            <a:ext cx="4432300" cy="2614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0" name="Picture 6" descr="SIA-vec-point-pai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0189" y="1557339"/>
            <a:ext cx="1316037" cy="373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Text Box 7"/>
          <p:cNvSpPr txBox="1">
            <a:spLocks noChangeArrowheads="1"/>
          </p:cNvSpPr>
          <p:nvPr/>
        </p:nvSpPr>
        <p:spPr bwMode="auto">
          <a:xfrm>
            <a:off x="1992313" y="4365626"/>
            <a:ext cx="7010400" cy="24006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sz="2000">
                <a:latin typeface="Arial" charset="0"/>
              </a:rPr>
              <a:t>Pattern is </a:t>
            </a:r>
            <a:r>
              <a:rPr lang="en-US" sz="2000" i="1">
                <a:latin typeface="Arial" charset="0"/>
              </a:rPr>
              <a:t>translatable</a:t>
            </a:r>
            <a:r>
              <a:rPr lang="en-US" sz="2000">
                <a:latin typeface="Arial" charset="0"/>
              </a:rPr>
              <a:t> by vector </a:t>
            </a:r>
            <a:r>
              <a:rPr lang="en-US" sz="2000" i="1">
                <a:latin typeface="Arial" charset="0"/>
              </a:rPr>
              <a:t>v</a:t>
            </a:r>
            <a:r>
              <a:rPr lang="en-US" sz="2000">
                <a:latin typeface="Arial" charset="0"/>
              </a:rPr>
              <a:t> in</a:t>
            </a:r>
            <a:r>
              <a:rPr lang="en-US" sz="2000" i="1">
                <a:latin typeface="Arial" charset="0"/>
              </a:rPr>
              <a:t> </a:t>
            </a:r>
            <a:r>
              <a:rPr lang="en-US" sz="2000">
                <a:latin typeface="Arial" charset="0"/>
              </a:rPr>
              <a:t>dataset if it can be translated by </a:t>
            </a:r>
            <a:r>
              <a:rPr lang="en-US" sz="2000" i="1">
                <a:latin typeface="Arial" charset="0"/>
              </a:rPr>
              <a:t>v</a:t>
            </a:r>
            <a:r>
              <a:rPr lang="en-US" sz="2000">
                <a:latin typeface="Arial" charset="0"/>
              </a:rPr>
              <a:t> to give another pattern in the dataset</a:t>
            </a:r>
          </a:p>
          <a:p>
            <a:pPr>
              <a:spcBef>
                <a:spcPct val="50000"/>
              </a:spcBef>
            </a:pPr>
            <a:r>
              <a:rPr lang="en-US" sz="2000">
                <a:latin typeface="Arial" charset="0"/>
              </a:rPr>
              <a:t>MTP for a vector </a:t>
            </a:r>
            <a:r>
              <a:rPr lang="en-US" sz="2000" i="1">
                <a:latin typeface="Arial" charset="0"/>
              </a:rPr>
              <a:t>v</a:t>
            </a:r>
            <a:r>
              <a:rPr lang="en-US" sz="2000">
                <a:latin typeface="Arial" charset="0"/>
              </a:rPr>
              <a:t> contains all points mapped by </a:t>
            </a:r>
            <a:r>
              <a:rPr lang="en-US" sz="2000" i="1">
                <a:latin typeface="Arial" charset="0"/>
              </a:rPr>
              <a:t>v</a:t>
            </a:r>
            <a:r>
              <a:rPr lang="en-US" sz="2000">
                <a:latin typeface="Arial" charset="0"/>
              </a:rPr>
              <a:t> onto other points in the dataset</a:t>
            </a:r>
          </a:p>
          <a:p>
            <a:pPr>
              <a:spcBef>
                <a:spcPct val="50000"/>
              </a:spcBef>
            </a:pPr>
            <a:r>
              <a:rPr lang="en-US" sz="2000" i="1">
                <a:latin typeface="Arial" charset="0"/>
              </a:rPr>
              <a:t>O</a:t>
            </a:r>
            <a:r>
              <a:rPr lang="en-US" sz="2000">
                <a:latin typeface="Arial" charset="0"/>
              </a:rPr>
              <a:t>(</a:t>
            </a:r>
            <a:r>
              <a:rPr lang="en-US" sz="2000" i="1">
                <a:latin typeface="Arial" charset="0"/>
              </a:rPr>
              <a:t>kn</a:t>
            </a:r>
            <a:r>
              <a:rPr lang="en-US" sz="2000" baseline="30000">
                <a:latin typeface="Arial" charset="0"/>
              </a:rPr>
              <a:t>2</a:t>
            </a:r>
            <a:r>
              <a:rPr lang="en-US" sz="2000">
                <a:latin typeface="Arial" charset="0"/>
              </a:rPr>
              <a:t> log </a:t>
            </a:r>
            <a:r>
              <a:rPr lang="en-US" sz="2000" i="1">
                <a:latin typeface="Arial" charset="0"/>
              </a:rPr>
              <a:t>n</a:t>
            </a:r>
            <a:r>
              <a:rPr lang="en-US" sz="2000">
                <a:latin typeface="Arial" charset="0"/>
              </a:rPr>
              <a:t>) time, </a:t>
            </a:r>
            <a:r>
              <a:rPr lang="en-US" sz="2000" i="1">
                <a:latin typeface="Arial" charset="0"/>
              </a:rPr>
              <a:t>O</a:t>
            </a:r>
            <a:r>
              <a:rPr lang="en-US" sz="2000">
                <a:latin typeface="Arial" charset="0"/>
              </a:rPr>
              <a:t>(</a:t>
            </a:r>
            <a:r>
              <a:rPr lang="en-US" sz="2000" i="1">
                <a:latin typeface="Arial" charset="0"/>
              </a:rPr>
              <a:t>kn</a:t>
            </a:r>
            <a:r>
              <a:rPr lang="en-US" sz="2000" baseline="30000">
                <a:latin typeface="Arial" charset="0"/>
              </a:rPr>
              <a:t>2</a:t>
            </a:r>
            <a:r>
              <a:rPr lang="en-US" sz="2000">
                <a:latin typeface="Arial" charset="0"/>
              </a:rPr>
              <a:t>) space </a:t>
            </a:r>
          </a:p>
          <a:p>
            <a:pPr>
              <a:spcBef>
                <a:spcPct val="50000"/>
              </a:spcBef>
            </a:pPr>
            <a:r>
              <a:rPr lang="en-US" sz="2000">
                <a:latin typeface="Arial" charset="0"/>
              </a:rPr>
              <a:t>O(</a:t>
            </a:r>
            <a:r>
              <a:rPr lang="en-US" sz="2000" i="1">
                <a:latin typeface="Arial" charset="0"/>
              </a:rPr>
              <a:t>kn</a:t>
            </a:r>
            <a:r>
              <a:rPr lang="en-US" sz="2000" baseline="30000">
                <a:latin typeface="Arial" charset="0"/>
              </a:rPr>
              <a:t>2</a:t>
            </a:r>
            <a:r>
              <a:rPr lang="en-US" sz="2000">
                <a:latin typeface="Arial" charset="0"/>
              </a:rPr>
              <a:t>) time if use direct address table to store vectors</a:t>
            </a:r>
          </a:p>
        </p:txBody>
      </p:sp>
    </p:spTree>
    <p:extLst>
      <p:ext uri="{BB962C8B-B14F-4D97-AF65-F5344CB8AC3E}">
        <p14:creationId xmlns:p14="http://schemas.microsoft.com/office/powerpoint/2010/main" val="892481136"/>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Translational equivalence classes (TECs)</a:t>
            </a:r>
          </a:p>
        </p:txBody>
      </p:sp>
      <p:pic>
        <p:nvPicPr>
          <p:cNvPr id="4" name="Picture 3"/>
          <p:cNvPicPr>
            <a:picLocks noChangeAspect="1"/>
          </p:cNvPicPr>
          <p:nvPr/>
        </p:nvPicPr>
        <p:blipFill>
          <a:blip r:embed="rId2"/>
          <a:stretch>
            <a:fillRect/>
          </a:stretch>
        </p:blipFill>
        <p:spPr>
          <a:xfrm>
            <a:off x="2423592" y="1888330"/>
            <a:ext cx="7295365" cy="4204967"/>
          </a:xfrm>
          <a:prstGeom prst="rect">
            <a:avLst/>
          </a:prstGeom>
        </p:spPr>
      </p:pic>
    </p:spTree>
    <p:extLst>
      <p:ext uri="{BB962C8B-B14F-4D97-AF65-F5344CB8AC3E}">
        <p14:creationId xmlns:p14="http://schemas.microsoft.com/office/powerpoint/2010/main" val="3776970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838200" y="365125"/>
            <a:ext cx="10515600" cy="1171575"/>
          </a:xfrm>
        </p:spPr>
        <p:txBody>
          <a:bodyPr rtlCol="0">
            <a:normAutofit fontScale="90000"/>
          </a:bodyPr>
          <a:lstStyle/>
          <a:p>
            <a:pPr>
              <a:defRPr/>
            </a:pPr>
            <a:r>
              <a:rPr lang="en-US" dirty="0">
                <a:ea typeface="+mj-ea"/>
                <a:cs typeface="+mj-cs"/>
              </a:rPr>
              <a:t>SIATEC</a:t>
            </a:r>
            <a:br>
              <a:rPr lang="en-US" dirty="0">
                <a:ea typeface="+mj-ea"/>
                <a:cs typeface="+mj-cs"/>
              </a:rPr>
            </a:br>
            <a:r>
              <a:rPr lang="en-US" dirty="0">
                <a:ea typeface="+mj-ea"/>
                <a:cs typeface="+mj-cs"/>
              </a:rPr>
              <a:t>Discovering all occurrences of all </a:t>
            </a:r>
            <a:r>
              <a:rPr lang="en-US" dirty="0" err="1">
                <a:ea typeface="+mj-ea"/>
                <a:cs typeface="+mj-cs"/>
              </a:rPr>
              <a:t>MTPs</a:t>
            </a:r>
            <a:endParaRPr lang="en-US" dirty="0">
              <a:ea typeface="+mj-ea"/>
              <a:cs typeface="+mj-cs"/>
            </a:endParaRPr>
          </a:p>
        </p:txBody>
      </p:sp>
      <p:pic>
        <p:nvPicPr>
          <p:cNvPr id="26626" name="Picture 4" descr="SIA-point-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1628775"/>
            <a:ext cx="257175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7" name="Picture 5" descr="SIATEC-vector-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3114" y="1628775"/>
            <a:ext cx="5792787"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8" name="Picture 6" descr="SIATEC-time-complex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401" y="3789364"/>
            <a:ext cx="4721225" cy="206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9" name="Text Box 7"/>
          <p:cNvSpPr txBox="1">
            <a:spLocks noChangeArrowheads="1"/>
          </p:cNvSpPr>
          <p:nvPr/>
        </p:nvSpPr>
        <p:spPr bwMode="auto">
          <a:xfrm>
            <a:off x="1992313" y="4292600"/>
            <a:ext cx="3048000" cy="23083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en-US">
                <a:latin typeface="Times" charset="0"/>
              </a:rPr>
              <a:t>Translational Equivalence Class (TEC) is set of all translationally invariant occurrences of a pattern</a:t>
            </a:r>
          </a:p>
        </p:txBody>
      </p:sp>
    </p:spTree>
    <p:extLst>
      <p:ext uri="{BB962C8B-B14F-4D97-AF65-F5344CB8AC3E}">
        <p14:creationId xmlns:p14="http://schemas.microsoft.com/office/powerpoint/2010/main" val="1937356931"/>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Compression with TECs</a:t>
            </a:r>
          </a:p>
        </p:txBody>
      </p:sp>
      <p:pic>
        <p:nvPicPr>
          <p:cNvPr id="4" name="Picture 3"/>
          <p:cNvPicPr>
            <a:picLocks noChangeAspect="1"/>
          </p:cNvPicPr>
          <p:nvPr/>
        </p:nvPicPr>
        <p:blipFill>
          <a:blip r:embed="rId2"/>
          <a:stretch>
            <a:fillRect/>
          </a:stretch>
        </p:blipFill>
        <p:spPr>
          <a:xfrm>
            <a:off x="2423592" y="1429491"/>
            <a:ext cx="7128792" cy="4971394"/>
          </a:xfrm>
          <a:prstGeom prst="rect">
            <a:avLst/>
          </a:prstGeom>
        </p:spPr>
      </p:pic>
    </p:spTree>
    <p:extLst>
      <p:ext uri="{BB962C8B-B14F-4D97-AF65-F5344CB8AC3E}">
        <p14:creationId xmlns:p14="http://schemas.microsoft.com/office/powerpoint/2010/main" val="1196594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806042" y="248689"/>
            <a:ext cx="10745725" cy="1144929"/>
          </a:xfrm>
        </p:spPr>
        <p:txBody>
          <a:bodyPr wrap="square">
            <a:spAutoFit/>
          </a:bodyPr>
          <a:lstStyle/>
          <a:p>
            <a:r>
              <a:rPr lang="en-US" dirty="0"/>
              <a:t>COSIATEC</a:t>
            </a:r>
            <a:br>
              <a:rPr lang="en-US" dirty="0"/>
            </a:br>
            <a:r>
              <a:rPr lang="en-US" sz="3200" dirty="0"/>
              <a:t>Compression and covering with </a:t>
            </a:r>
            <a:r>
              <a:rPr lang="en-US" sz="3200" dirty="0" err="1"/>
              <a:t>MTP</a:t>
            </a:r>
            <a:r>
              <a:rPr lang="en-US" sz="3200" dirty="0"/>
              <a:t> </a:t>
            </a:r>
            <a:r>
              <a:rPr lang="en-US" sz="3200" dirty="0" err="1"/>
              <a:t>TECs</a:t>
            </a:r>
            <a:endParaRPr lang="en-US" dirty="0"/>
          </a:p>
        </p:txBody>
      </p:sp>
      <p:grpSp>
        <p:nvGrpSpPr>
          <p:cNvPr id="2" name="Group 1">
            <a:extLst>
              <a:ext uri="{FF2B5EF4-FFF2-40B4-BE49-F238E27FC236}">
                <a16:creationId xmlns:a16="http://schemas.microsoft.com/office/drawing/2014/main" id="{E041B663-5C56-43D1-B554-73E299C627BF}"/>
              </a:ext>
            </a:extLst>
          </p:cNvPr>
          <p:cNvGrpSpPr/>
          <p:nvPr/>
        </p:nvGrpSpPr>
        <p:grpSpPr>
          <a:xfrm>
            <a:off x="4823575" y="1498569"/>
            <a:ext cx="6248400" cy="5029200"/>
            <a:chOff x="2971800" y="1484784"/>
            <a:chExt cx="6248400" cy="5029200"/>
          </a:xfrm>
        </p:grpSpPr>
        <p:sp>
          <p:nvSpPr>
            <p:cNvPr id="82948" name="AutoShape 4"/>
            <p:cNvSpPr>
              <a:spLocks noChangeArrowheads="1"/>
            </p:cNvSpPr>
            <p:nvPr/>
          </p:nvSpPr>
          <p:spPr bwMode="auto">
            <a:xfrm>
              <a:off x="5600700" y="1484784"/>
              <a:ext cx="990600" cy="381000"/>
            </a:xfrm>
            <a:prstGeom prst="flowChartTerminator">
              <a:avLst/>
            </a:prstGeom>
            <a:solidFill>
              <a:schemeClr val="accent1"/>
            </a:solidFill>
            <a:ln w="9525">
              <a:solidFill>
                <a:schemeClr val="tx1"/>
              </a:solidFill>
              <a:miter lim="800000"/>
              <a:headEnd/>
              <a:tailEnd/>
            </a:ln>
          </p:spPr>
          <p:txBody>
            <a:bodyPr wrap="none" anchor="ctr"/>
            <a:lstStyle/>
            <a:p>
              <a:pPr algn="ctr"/>
              <a:r>
                <a:rPr lang="en-US" sz="1600"/>
                <a:t>Start</a:t>
              </a:r>
            </a:p>
          </p:txBody>
        </p:sp>
        <p:sp>
          <p:nvSpPr>
            <p:cNvPr id="82949" name="AutoShape 5"/>
            <p:cNvSpPr>
              <a:spLocks noChangeArrowheads="1"/>
            </p:cNvSpPr>
            <p:nvPr/>
          </p:nvSpPr>
          <p:spPr bwMode="auto">
            <a:xfrm>
              <a:off x="5257800" y="2018184"/>
              <a:ext cx="1676400" cy="381000"/>
            </a:xfrm>
            <a:prstGeom prst="flowChartInputOutput">
              <a:avLst/>
            </a:prstGeom>
            <a:solidFill>
              <a:schemeClr val="accent1"/>
            </a:solidFill>
            <a:ln w="9525">
              <a:solidFill>
                <a:schemeClr val="tx1"/>
              </a:solidFill>
              <a:miter lim="800000"/>
              <a:headEnd/>
              <a:tailEnd/>
            </a:ln>
          </p:spPr>
          <p:txBody>
            <a:bodyPr wrap="none" anchor="ctr"/>
            <a:lstStyle/>
            <a:p>
              <a:pPr algn="ctr"/>
              <a:r>
                <a:rPr lang="en-US" sz="1600"/>
                <a:t>Dataset</a:t>
              </a:r>
            </a:p>
          </p:txBody>
        </p:sp>
        <p:sp>
          <p:nvSpPr>
            <p:cNvPr id="82950" name="AutoShape 6"/>
            <p:cNvSpPr>
              <a:spLocks noChangeArrowheads="1"/>
            </p:cNvSpPr>
            <p:nvPr/>
          </p:nvSpPr>
          <p:spPr bwMode="auto">
            <a:xfrm>
              <a:off x="5448300" y="2551584"/>
              <a:ext cx="1295400"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a:t>SIATEC</a:t>
              </a:r>
            </a:p>
          </p:txBody>
        </p:sp>
        <p:sp>
          <p:nvSpPr>
            <p:cNvPr id="82951" name="AutoShape 7"/>
            <p:cNvSpPr>
              <a:spLocks noChangeArrowheads="1"/>
            </p:cNvSpPr>
            <p:nvPr/>
          </p:nvSpPr>
          <p:spPr bwMode="auto">
            <a:xfrm>
              <a:off x="2971800" y="3084984"/>
              <a:ext cx="6248400" cy="381000"/>
            </a:xfrm>
            <a:prstGeom prst="flowChartInputOutput">
              <a:avLst/>
            </a:prstGeom>
            <a:solidFill>
              <a:schemeClr val="accent1"/>
            </a:solidFill>
            <a:ln w="9525">
              <a:solidFill>
                <a:schemeClr val="tx1"/>
              </a:solidFill>
              <a:miter lim="800000"/>
              <a:headEnd/>
              <a:tailEnd/>
            </a:ln>
          </p:spPr>
          <p:txBody>
            <a:bodyPr wrap="none" anchor="ctr"/>
            <a:lstStyle/>
            <a:p>
              <a:pPr algn="ctr"/>
              <a:r>
                <a:rPr lang="en-US" sz="1600" dirty="0"/>
                <a:t>List of &lt;Pattern, </a:t>
              </a:r>
              <a:r>
                <a:rPr lang="en-US" sz="1600" dirty="0" err="1"/>
                <a:t>Translator_set</a:t>
              </a:r>
              <a:r>
                <a:rPr lang="en-US" sz="1600" dirty="0"/>
                <a:t>&gt; pairs</a:t>
              </a:r>
            </a:p>
          </p:txBody>
        </p:sp>
        <p:sp>
          <p:nvSpPr>
            <p:cNvPr id="82952" name="AutoShape 8"/>
            <p:cNvSpPr>
              <a:spLocks noChangeArrowheads="1"/>
            </p:cNvSpPr>
            <p:nvPr/>
          </p:nvSpPr>
          <p:spPr bwMode="auto">
            <a:xfrm>
              <a:off x="3619500" y="3618384"/>
              <a:ext cx="4953000"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dirty="0"/>
                <a:t>Add best TEC, &lt;</a:t>
              </a:r>
              <a:r>
                <a:rPr lang="en-US" sz="1600" i="1" dirty="0" err="1"/>
                <a:t>P</a:t>
              </a:r>
              <a:r>
                <a:rPr lang="en-US" sz="1600" dirty="0" err="1"/>
                <a:t>,</a:t>
              </a:r>
              <a:r>
                <a:rPr lang="en-US" sz="1600" i="1" dirty="0" err="1"/>
                <a:t>V</a:t>
              </a:r>
              <a:r>
                <a:rPr lang="en-US" sz="1600" dirty="0"/>
                <a:t>&gt; to encoding</a:t>
              </a:r>
            </a:p>
          </p:txBody>
        </p:sp>
        <p:sp>
          <p:nvSpPr>
            <p:cNvPr id="82953" name="AutoShape 9"/>
            <p:cNvSpPr>
              <a:spLocks noChangeArrowheads="1"/>
            </p:cNvSpPr>
            <p:nvPr/>
          </p:nvSpPr>
          <p:spPr bwMode="auto">
            <a:xfrm>
              <a:off x="3593976" y="4151784"/>
              <a:ext cx="5022304" cy="381000"/>
            </a:xfrm>
            <a:prstGeom prst="flowChartProcess">
              <a:avLst/>
            </a:prstGeom>
            <a:solidFill>
              <a:schemeClr val="accent1"/>
            </a:solidFill>
            <a:ln w="9525">
              <a:solidFill>
                <a:schemeClr val="tx1"/>
              </a:solidFill>
              <a:miter lim="800000"/>
              <a:headEnd/>
              <a:tailEnd/>
            </a:ln>
          </p:spPr>
          <p:txBody>
            <a:bodyPr wrap="none" anchor="ctr"/>
            <a:lstStyle/>
            <a:p>
              <a:pPr algn="ctr"/>
              <a:r>
                <a:rPr lang="en-US" sz="1600"/>
                <a:t>Remove points covered by &lt;</a:t>
              </a:r>
              <a:r>
                <a:rPr lang="en-US" sz="1600" i="1"/>
                <a:t>P</a:t>
              </a:r>
              <a:r>
                <a:rPr lang="en-US" sz="1600"/>
                <a:t>,</a:t>
              </a:r>
              <a:r>
                <a:rPr lang="en-US" sz="1600" i="1"/>
                <a:t>V&gt;</a:t>
              </a:r>
              <a:r>
                <a:rPr lang="en-US" sz="1600"/>
                <a:t> from dataset</a:t>
              </a:r>
            </a:p>
          </p:txBody>
        </p:sp>
        <p:sp>
          <p:nvSpPr>
            <p:cNvPr id="82954" name="AutoShape 10"/>
            <p:cNvSpPr>
              <a:spLocks noChangeArrowheads="1"/>
            </p:cNvSpPr>
            <p:nvPr/>
          </p:nvSpPr>
          <p:spPr bwMode="auto">
            <a:xfrm>
              <a:off x="4800600" y="4685184"/>
              <a:ext cx="2590800" cy="1219200"/>
            </a:xfrm>
            <a:prstGeom prst="flowChartDecision">
              <a:avLst/>
            </a:prstGeom>
            <a:solidFill>
              <a:schemeClr val="accent1"/>
            </a:solidFill>
            <a:ln w="9525">
              <a:solidFill>
                <a:schemeClr val="tx1"/>
              </a:solidFill>
              <a:miter lim="800000"/>
              <a:headEnd/>
              <a:tailEnd/>
            </a:ln>
          </p:spPr>
          <p:txBody>
            <a:bodyPr wrap="none" anchor="ctr"/>
            <a:lstStyle/>
            <a:p>
              <a:pPr algn="ctr"/>
              <a:r>
                <a:rPr lang="en-US" sz="1600"/>
                <a:t>Is dataset empty?</a:t>
              </a:r>
            </a:p>
          </p:txBody>
        </p:sp>
        <p:sp>
          <p:nvSpPr>
            <p:cNvPr id="82955" name="AutoShape 11"/>
            <p:cNvSpPr>
              <a:spLocks noChangeArrowheads="1"/>
            </p:cNvSpPr>
            <p:nvPr/>
          </p:nvSpPr>
          <p:spPr bwMode="auto">
            <a:xfrm>
              <a:off x="5115251" y="6132984"/>
              <a:ext cx="1973560" cy="381000"/>
            </a:xfrm>
            <a:prstGeom prst="flowChartTerminator">
              <a:avLst/>
            </a:prstGeom>
            <a:solidFill>
              <a:schemeClr val="accent1"/>
            </a:solidFill>
            <a:ln w="9525">
              <a:solidFill>
                <a:schemeClr val="tx1"/>
              </a:solidFill>
              <a:miter lim="800000"/>
              <a:headEnd/>
              <a:tailEnd/>
            </a:ln>
          </p:spPr>
          <p:txBody>
            <a:bodyPr wrap="none" anchor="ctr"/>
            <a:lstStyle/>
            <a:p>
              <a:pPr algn="ctr"/>
              <a:r>
                <a:rPr lang="en-US" sz="1600"/>
                <a:t>Output encoding</a:t>
              </a:r>
            </a:p>
          </p:txBody>
        </p:sp>
        <p:sp>
          <p:nvSpPr>
            <p:cNvPr id="82956" name="Text Box 12"/>
            <p:cNvSpPr txBox="1">
              <a:spLocks noChangeArrowheads="1"/>
            </p:cNvSpPr>
            <p:nvPr/>
          </p:nvSpPr>
          <p:spPr bwMode="auto">
            <a:xfrm>
              <a:off x="7315200" y="4974109"/>
              <a:ext cx="609600" cy="3385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sz="1600"/>
                <a:t>No</a:t>
              </a:r>
            </a:p>
          </p:txBody>
        </p:sp>
        <p:sp>
          <p:nvSpPr>
            <p:cNvPr id="82957" name="Text Box 13"/>
            <p:cNvSpPr txBox="1">
              <a:spLocks noChangeArrowheads="1"/>
            </p:cNvSpPr>
            <p:nvPr/>
          </p:nvSpPr>
          <p:spPr bwMode="auto">
            <a:xfrm>
              <a:off x="6248400" y="5751984"/>
              <a:ext cx="762000" cy="3385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sz="1600"/>
                <a:t>Yes</a:t>
              </a:r>
            </a:p>
          </p:txBody>
        </p:sp>
        <p:cxnSp>
          <p:nvCxnSpPr>
            <p:cNvPr id="82958" name="AutoShape 14"/>
            <p:cNvCxnSpPr>
              <a:cxnSpLocks noChangeShapeType="1"/>
              <a:stCxn id="82948" idx="2"/>
              <a:endCxn id="82949" idx="1"/>
            </p:cNvCxnSpPr>
            <p:nvPr/>
          </p:nvCxnSpPr>
          <p:spPr bwMode="auto">
            <a:xfrm>
              <a:off x="6096000" y="18657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82959" name="AutoShape 15"/>
            <p:cNvCxnSpPr>
              <a:cxnSpLocks noChangeShapeType="1"/>
              <a:stCxn id="82949" idx="4"/>
              <a:endCxn id="82950" idx="0"/>
            </p:cNvCxnSpPr>
            <p:nvPr/>
          </p:nvCxnSpPr>
          <p:spPr bwMode="auto">
            <a:xfrm>
              <a:off x="6096000" y="23991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82961" name="AutoShape 17"/>
            <p:cNvCxnSpPr>
              <a:cxnSpLocks noChangeShapeType="1"/>
              <a:stCxn id="82950" idx="2"/>
              <a:endCxn id="82951" idx="1"/>
            </p:cNvCxnSpPr>
            <p:nvPr/>
          </p:nvCxnSpPr>
          <p:spPr bwMode="auto">
            <a:xfrm>
              <a:off x="6096000" y="29325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82962" name="AutoShape 18"/>
            <p:cNvCxnSpPr>
              <a:cxnSpLocks noChangeShapeType="1"/>
              <a:stCxn id="82951" idx="4"/>
              <a:endCxn id="82952" idx="0"/>
            </p:cNvCxnSpPr>
            <p:nvPr/>
          </p:nvCxnSpPr>
          <p:spPr bwMode="auto">
            <a:xfrm>
              <a:off x="6096000" y="3465984"/>
              <a:ext cx="0"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82963" name="AutoShape 19"/>
            <p:cNvCxnSpPr>
              <a:cxnSpLocks noChangeShapeType="1"/>
              <a:stCxn id="82952" idx="2"/>
              <a:endCxn id="82953" idx="0"/>
            </p:cNvCxnSpPr>
            <p:nvPr/>
          </p:nvCxnSpPr>
          <p:spPr bwMode="auto">
            <a:xfrm>
              <a:off x="6096000" y="3999384"/>
              <a:ext cx="9128"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82964" name="AutoShape 20"/>
            <p:cNvCxnSpPr>
              <a:cxnSpLocks noChangeShapeType="1"/>
              <a:stCxn id="82953" idx="2"/>
              <a:endCxn id="82954" idx="0"/>
            </p:cNvCxnSpPr>
            <p:nvPr/>
          </p:nvCxnSpPr>
          <p:spPr bwMode="auto">
            <a:xfrm flipH="1">
              <a:off x="6096000" y="4532784"/>
              <a:ext cx="9128" cy="1524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82965" name="AutoShape 21"/>
            <p:cNvCxnSpPr>
              <a:cxnSpLocks noChangeShapeType="1"/>
              <a:stCxn id="82954" idx="2"/>
              <a:endCxn id="82955" idx="0"/>
            </p:cNvCxnSpPr>
            <p:nvPr/>
          </p:nvCxnSpPr>
          <p:spPr bwMode="auto">
            <a:xfrm>
              <a:off x="6096001" y="5904384"/>
              <a:ext cx="6031" cy="2286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82967" name="AutoShape 23"/>
            <p:cNvCxnSpPr>
              <a:cxnSpLocks noChangeShapeType="1"/>
              <a:stCxn id="82954" idx="3"/>
              <a:endCxn id="82949" idx="5"/>
            </p:cNvCxnSpPr>
            <p:nvPr/>
          </p:nvCxnSpPr>
          <p:spPr bwMode="auto">
            <a:xfrm flipH="1" flipV="1">
              <a:off x="6764338" y="2208684"/>
              <a:ext cx="627062" cy="3086100"/>
            </a:xfrm>
            <a:prstGeom prst="bentConnector3">
              <a:avLst>
                <a:gd name="adj1" fmla="val -408611"/>
              </a:avLst>
            </a:prstGeom>
            <a:noFill/>
            <a:ln w="9525">
              <a:solidFill>
                <a:schemeClr val="tx1"/>
              </a:solidFill>
              <a:miter lim="800000"/>
              <a:headEnd/>
              <a:tailEnd type="triangle" w="med" len="med"/>
            </a:ln>
            <a:extLst>
              <a:ext uri="{909E8E84-426E-40dd-AFC4-6F175D3DCCD1}">
                <a14:hiddenFill xmlns:a14="http://schemas.microsoft.com/office/drawing/2010/main" xmlns="">
                  <a:noFill/>
                </a14:hiddenFill>
              </a:ext>
            </a:extLst>
          </p:spPr>
        </p:cxnSp>
      </p:grpSp>
      <p:pic>
        <p:nvPicPr>
          <p:cNvPr id="3" name="Picture 2">
            <a:extLst>
              <a:ext uri="{FF2B5EF4-FFF2-40B4-BE49-F238E27FC236}">
                <a16:creationId xmlns:a16="http://schemas.microsoft.com/office/drawing/2014/main" id="{5FB2EA72-22FB-44B0-9731-59B097996C91}"/>
              </a:ext>
            </a:extLst>
          </p:cNvPr>
          <p:cNvPicPr>
            <a:picLocks noChangeAspect="1"/>
          </p:cNvPicPr>
          <p:nvPr/>
        </p:nvPicPr>
        <p:blipFill>
          <a:blip r:embed="rId3"/>
          <a:stretch>
            <a:fillRect/>
          </a:stretch>
        </p:blipFill>
        <p:spPr>
          <a:xfrm>
            <a:off x="9060739" y="184805"/>
            <a:ext cx="2814631" cy="1817001"/>
          </a:xfrm>
          <a:prstGeom prst="rect">
            <a:avLst/>
          </a:prstGeom>
          <a:ln>
            <a:solidFill>
              <a:schemeClr val="accent1"/>
            </a:solidFill>
          </a:ln>
        </p:spPr>
      </p:pic>
      <p:pic>
        <p:nvPicPr>
          <p:cNvPr id="24" name="Picture 23" descr="bwv847b-done.png">
            <a:extLst>
              <a:ext uri="{FF2B5EF4-FFF2-40B4-BE49-F238E27FC236}">
                <a16:creationId xmlns:a16="http://schemas.microsoft.com/office/drawing/2014/main" id="{964E2AF4-759D-4925-8054-25F9B2AD3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271" y="1555543"/>
            <a:ext cx="6706802" cy="1047938"/>
          </a:xfrm>
          <a:prstGeom prst="rect">
            <a:avLst/>
          </a:prstGeom>
        </p:spPr>
      </p:pic>
      <p:sp>
        <p:nvSpPr>
          <p:cNvPr id="25" name="Content Placeholder 2">
            <a:extLst>
              <a:ext uri="{FF2B5EF4-FFF2-40B4-BE49-F238E27FC236}">
                <a16:creationId xmlns:a16="http://schemas.microsoft.com/office/drawing/2014/main" id="{02FABB9D-CC76-4FC4-9F50-6BEB249302A8}"/>
              </a:ext>
            </a:extLst>
          </p:cNvPr>
          <p:cNvSpPr>
            <a:spLocks noGrp="1"/>
          </p:cNvSpPr>
          <p:nvPr>
            <p:ph idx="1"/>
          </p:nvPr>
        </p:nvSpPr>
        <p:spPr>
          <a:xfrm>
            <a:off x="212271" y="2765405"/>
            <a:ext cx="4464935" cy="3923866"/>
          </a:xfrm>
        </p:spPr>
        <p:txBody>
          <a:bodyPr>
            <a:normAutofit lnSpcReduction="10000"/>
          </a:bodyPr>
          <a:lstStyle/>
          <a:p>
            <a:r>
              <a:rPr lang="en-GB" dirty="0"/>
              <a:t>Computes a set of </a:t>
            </a:r>
            <a:r>
              <a:rPr lang="en-GB" dirty="0" err="1"/>
              <a:t>TECs</a:t>
            </a:r>
            <a:r>
              <a:rPr lang="en-GB" dirty="0"/>
              <a:t> that collectively cover the input dataset</a:t>
            </a:r>
          </a:p>
          <a:p>
            <a:r>
              <a:rPr lang="en-GB" dirty="0"/>
              <a:t>The dataset is exclusively and exhaustively partitioned into TEC covered sets</a:t>
            </a:r>
          </a:p>
          <a:p>
            <a:r>
              <a:rPr lang="en-GB" dirty="0"/>
              <a:t>Typically gives better compression than the other strategies tried</a:t>
            </a:r>
          </a:p>
        </p:txBody>
      </p:sp>
    </p:spTree>
    <p:extLst>
      <p:ext uri="{BB962C8B-B14F-4D97-AF65-F5344CB8AC3E}">
        <p14:creationId xmlns:p14="http://schemas.microsoft.com/office/powerpoint/2010/main" val="2217244651"/>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970" y="218086"/>
            <a:ext cx="10722757" cy="1132837"/>
          </a:xfrm>
        </p:spPr>
        <p:txBody>
          <a:bodyPr>
            <a:normAutofit fontScale="90000"/>
          </a:bodyPr>
          <a:lstStyle/>
          <a:p>
            <a:r>
              <a:rPr lang="en-US" dirty="0"/>
              <a:t>SIATECCompress</a:t>
            </a:r>
            <a:br>
              <a:rPr lang="en-US" dirty="0"/>
            </a:br>
            <a:r>
              <a:rPr lang="en-US" sz="3600" dirty="0"/>
              <a:t>Compression and covering with </a:t>
            </a:r>
            <a:r>
              <a:rPr lang="en-US" sz="3600" dirty="0" err="1"/>
              <a:t>MTP</a:t>
            </a:r>
            <a:r>
              <a:rPr lang="en-US" sz="3600" dirty="0"/>
              <a:t> </a:t>
            </a:r>
            <a:r>
              <a:rPr lang="en-US" sz="3600" dirty="0" err="1"/>
              <a:t>TECs</a:t>
            </a:r>
            <a:endParaRPr lang="en-US" dirty="0"/>
          </a:p>
        </p:txBody>
      </p:sp>
      <p:pic>
        <p:nvPicPr>
          <p:cNvPr id="4" name="Picture 3"/>
          <p:cNvPicPr>
            <a:picLocks noChangeAspect="1"/>
          </p:cNvPicPr>
          <p:nvPr/>
        </p:nvPicPr>
        <p:blipFill>
          <a:blip r:embed="rId2"/>
          <a:stretch>
            <a:fillRect/>
          </a:stretch>
        </p:blipFill>
        <p:spPr>
          <a:xfrm>
            <a:off x="275644" y="2281479"/>
            <a:ext cx="5584928" cy="4358435"/>
          </a:xfrm>
          <a:prstGeom prst="rect">
            <a:avLst/>
          </a:prstGeom>
        </p:spPr>
      </p:pic>
      <p:sp>
        <p:nvSpPr>
          <p:cNvPr id="5" name="Rounded Rectangular Callout 4"/>
          <p:cNvSpPr/>
          <p:nvPr/>
        </p:nvSpPr>
        <p:spPr>
          <a:xfrm>
            <a:off x="3584870" y="4839714"/>
            <a:ext cx="3528392" cy="1800200"/>
          </a:xfrm>
          <a:prstGeom prst="wedgeRoundRectCallout">
            <a:avLst>
              <a:gd name="adj1" fmla="val -38785"/>
              <a:gd name="adj2" fmla="val -6608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Adds a TEC to encoding if its &lt;</a:t>
            </a:r>
            <a:r>
              <a:rPr lang="en-US" dirty="0" err="1"/>
              <a:t>P,Θ</a:t>
            </a:r>
            <a:r>
              <a:rPr lang="en-US" dirty="0"/>
              <a:t>&gt; representation is shorter than the set of new points covered</a:t>
            </a:r>
          </a:p>
        </p:txBody>
      </p:sp>
      <p:pic>
        <p:nvPicPr>
          <p:cNvPr id="6" name="Picture 5" descr="bwv847b-done-SIATECCompress.png">
            <a:extLst>
              <a:ext uri="{FF2B5EF4-FFF2-40B4-BE49-F238E27FC236}">
                <a16:creationId xmlns:a16="http://schemas.microsoft.com/office/drawing/2014/main" id="{1B623720-7E73-4325-AE1C-B2DB95CDA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1429" y="1264615"/>
            <a:ext cx="8942614" cy="1400777"/>
          </a:xfrm>
          <a:prstGeom prst="rect">
            <a:avLst/>
          </a:prstGeom>
        </p:spPr>
      </p:pic>
      <p:sp>
        <p:nvSpPr>
          <p:cNvPr id="7" name="Content Placeholder 2">
            <a:extLst>
              <a:ext uri="{FF2B5EF4-FFF2-40B4-BE49-F238E27FC236}">
                <a16:creationId xmlns:a16="http://schemas.microsoft.com/office/drawing/2014/main" id="{80EE2A1C-A6E7-4979-967C-98B93F895E9A}"/>
              </a:ext>
            </a:extLst>
          </p:cNvPr>
          <p:cNvSpPr>
            <a:spLocks noGrp="1"/>
          </p:cNvSpPr>
          <p:nvPr>
            <p:ph idx="1"/>
          </p:nvPr>
        </p:nvSpPr>
        <p:spPr>
          <a:xfrm>
            <a:off x="7239000" y="2803070"/>
            <a:ext cx="4677356" cy="3913415"/>
          </a:xfrm>
        </p:spPr>
        <p:txBody>
          <a:bodyPr>
            <a:normAutofit fontScale="85000" lnSpcReduction="20000"/>
          </a:bodyPr>
          <a:lstStyle/>
          <a:p>
            <a:r>
              <a:rPr lang="en-GB" dirty="0"/>
              <a:t>Sorts </a:t>
            </a:r>
            <a:r>
              <a:rPr lang="en-GB" dirty="0" err="1"/>
              <a:t>TECs</a:t>
            </a:r>
            <a:r>
              <a:rPr lang="en-GB" dirty="0"/>
              <a:t> into decreasing order by "quality"</a:t>
            </a:r>
          </a:p>
          <a:p>
            <a:pPr lvl="1"/>
            <a:r>
              <a:rPr lang="en-GB" dirty="0"/>
              <a:t>Quality is a function of compression factor, compactness and coverage</a:t>
            </a:r>
          </a:p>
          <a:p>
            <a:r>
              <a:rPr lang="en-GB" dirty="0"/>
              <a:t>Scans list, adding </a:t>
            </a:r>
            <a:r>
              <a:rPr lang="en-GB" dirty="0" err="1"/>
              <a:t>TECs</a:t>
            </a:r>
            <a:r>
              <a:rPr lang="en-GB" dirty="0"/>
              <a:t> to output encoding if they increase encoding length by less than the number of extra points that they cover</a:t>
            </a:r>
          </a:p>
          <a:p>
            <a:r>
              <a:rPr lang="en-GB" dirty="0"/>
              <a:t>TEC covered sets in generated cover may intersect</a:t>
            </a:r>
          </a:p>
          <a:p>
            <a:r>
              <a:rPr lang="en-GB" dirty="0"/>
              <a:t>Typically lower compression factor than COSIATEC</a:t>
            </a:r>
          </a:p>
        </p:txBody>
      </p:sp>
    </p:spTree>
    <p:extLst>
      <p:ext uri="{BB962C8B-B14F-4D97-AF65-F5344CB8AC3E}">
        <p14:creationId xmlns:p14="http://schemas.microsoft.com/office/powerpoint/2010/main" val="44044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Forth’s algorithm </a:t>
            </a:r>
            <a:br>
              <a:rPr lang="en-US" sz="4000"/>
            </a:br>
            <a:r>
              <a:rPr lang="en-US" sz="4000"/>
              <a:t>(Forth 2012, Forth and Wiggins 2009)</a:t>
            </a:r>
          </a:p>
        </p:txBody>
      </p:sp>
      <p:pic>
        <p:nvPicPr>
          <p:cNvPr id="4" name="Picture 3"/>
          <p:cNvPicPr>
            <a:picLocks noChangeAspect="1"/>
          </p:cNvPicPr>
          <p:nvPr/>
        </p:nvPicPr>
        <p:blipFill>
          <a:blip r:embed="rId2"/>
          <a:stretch>
            <a:fillRect/>
          </a:stretch>
        </p:blipFill>
        <p:spPr>
          <a:xfrm>
            <a:off x="2135560" y="2132856"/>
            <a:ext cx="7851170" cy="2664296"/>
          </a:xfrm>
          <a:prstGeom prst="rect">
            <a:avLst/>
          </a:prstGeom>
        </p:spPr>
      </p:pic>
    </p:spTree>
    <p:extLst>
      <p:ext uri="{BB962C8B-B14F-4D97-AF65-F5344CB8AC3E}">
        <p14:creationId xmlns:p14="http://schemas.microsoft.com/office/powerpoint/2010/main" val="187943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42176-3AA8-43DE-B3A4-4FF0421E3C0D}"/>
              </a:ext>
            </a:extLst>
          </p:cNvPr>
          <p:cNvSpPr>
            <a:spLocks noGrp="1"/>
          </p:cNvSpPr>
          <p:nvPr>
            <p:ph type="title"/>
          </p:nvPr>
        </p:nvSpPr>
        <p:spPr>
          <a:xfrm>
            <a:off x="838200" y="218087"/>
            <a:ext cx="10515600" cy="650364"/>
          </a:xfrm>
        </p:spPr>
        <p:txBody>
          <a:bodyPr>
            <a:normAutofit fontScale="90000"/>
          </a:bodyPr>
          <a:lstStyle/>
          <a:p>
            <a:r>
              <a:rPr lang="en-GB" dirty="0"/>
              <a:t>Research topics and recent papers</a:t>
            </a:r>
          </a:p>
        </p:txBody>
      </p:sp>
      <p:sp>
        <p:nvSpPr>
          <p:cNvPr id="3" name="Content Placeholder 2">
            <a:extLst>
              <a:ext uri="{FF2B5EF4-FFF2-40B4-BE49-F238E27FC236}">
                <a16:creationId xmlns:a16="http://schemas.microsoft.com/office/drawing/2014/main" id="{8F8ABE12-D1BB-4CDA-8889-E4D1EE545736}"/>
              </a:ext>
            </a:extLst>
          </p:cNvPr>
          <p:cNvSpPr>
            <a:spLocks noGrp="1"/>
          </p:cNvSpPr>
          <p:nvPr>
            <p:ph idx="1"/>
          </p:nvPr>
        </p:nvSpPr>
        <p:spPr>
          <a:xfrm>
            <a:off x="5089071" y="868452"/>
            <a:ext cx="6742989" cy="5858592"/>
          </a:xfrm>
        </p:spPr>
        <p:txBody>
          <a:bodyPr>
            <a:normAutofit fontScale="47500" lnSpcReduction="20000"/>
          </a:bodyPr>
          <a:lstStyle/>
          <a:p>
            <a:r>
              <a:rPr lang="en-GB" b="1" i="1" dirty="0">
                <a:solidFill>
                  <a:srgbClr val="C00000"/>
                </a:solidFill>
              </a:rPr>
              <a:t>Computational modelling of Milton Babbitt's compositional processes </a:t>
            </a:r>
          </a:p>
          <a:p>
            <a:pPr lvl="1"/>
            <a:r>
              <a:rPr lang="en-GB" dirty="0"/>
              <a:t>Bemman, B. and Meredith, D. (2018). </a:t>
            </a:r>
            <a:r>
              <a:rPr lang="en-GB" b="1" dirty="0"/>
              <a:t>Generating new musical works in the style of Milton Babbitt</a:t>
            </a:r>
            <a:r>
              <a:rPr lang="en-GB" dirty="0"/>
              <a:t>. </a:t>
            </a:r>
            <a:r>
              <a:rPr lang="en-GB" i="1" dirty="0"/>
              <a:t>Computer Music Journal</a:t>
            </a:r>
            <a:r>
              <a:rPr lang="en-GB" dirty="0"/>
              <a:t>, 42(1). pp. 60-79.</a:t>
            </a:r>
          </a:p>
          <a:p>
            <a:pPr lvl="1"/>
            <a:r>
              <a:rPr lang="en-GB" dirty="0"/>
              <a:t>Bemman, B. and Meredith, D. (2018). </a:t>
            </a:r>
            <a:r>
              <a:rPr lang="en-GB" b="1" dirty="0"/>
              <a:t>Predicting Babbitt's orderings of time-point classes from array aggregate partitions in </a:t>
            </a:r>
            <a:r>
              <a:rPr lang="en-GB" b="1" i="1" dirty="0"/>
              <a:t>None but the Lonely Flute</a:t>
            </a:r>
            <a:r>
              <a:rPr lang="en-GB" b="1" dirty="0"/>
              <a:t> and </a:t>
            </a:r>
            <a:r>
              <a:rPr lang="en-GB" b="1" i="1" dirty="0"/>
              <a:t>Around the Horn</a:t>
            </a:r>
            <a:r>
              <a:rPr lang="en-GB" dirty="0"/>
              <a:t>. </a:t>
            </a:r>
            <a:r>
              <a:rPr lang="en-GB" i="1" dirty="0"/>
              <a:t>Journal of Mathematics and Music</a:t>
            </a:r>
            <a:r>
              <a:rPr lang="en-GB" dirty="0"/>
              <a:t>, 12(1):1-19.</a:t>
            </a:r>
          </a:p>
          <a:p>
            <a:pPr lvl="1"/>
            <a:r>
              <a:rPr lang="en-GB" dirty="0"/>
              <a:t>Bemman, B. and Meredith, D. (2019). </a:t>
            </a:r>
            <a:r>
              <a:rPr lang="en-GB" b="1" dirty="0"/>
              <a:t>Backtracking search heuristics for solving the all-partition array problem</a:t>
            </a:r>
            <a:r>
              <a:rPr lang="en-GB" dirty="0"/>
              <a:t>. </a:t>
            </a:r>
            <a:r>
              <a:rPr lang="en-GB" i="1" dirty="0"/>
              <a:t>20th International Society for Music Information Retrieval Conference (</a:t>
            </a:r>
            <a:r>
              <a:rPr lang="en-GB" i="1" dirty="0" err="1"/>
              <a:t>ISMIR</a:t>
            </a:r>
            <a:r>
              <a:rPr lang="en-GB" i="1" dirty="0"/>
              <a:t> 2019)</a:t>
            </a:r>
            <a:r>
              <a:rPr lang="en-GB" dirty="0"/>
              <a:t>, Delft, The Netherlands, 4-8 November 2019.</a:t>
            </a:r>
          </a:p>
          <a:p>
            <a:r>
              <a:rPr lang="en-GB" b="1" i="1" dirty="0">
                <a:solidFill>
                  <a:srgbClr val="C00000"/>
                </a:solidFill>
              </a:rPr>
              <a:t>Convolutional methods for music analysis</a:t>
            </a:r>
          </a:p>
          <a:p>
            <a:pPr lvl="1"/>
            <a:r>
              <a:rPr lang="en-GB" dirty="0"/>
              <a:t>Velarde, G., Cancino Chacon, C., Meredith, D., Weyde, T. and Grachten, M. (2018). </a:t>
            </a:r>
            <a:r>
              <a:rPr lang="en-GB" b="1" dirty="0"/>
              <a:t>Convolution-based classification of audio and symbolic representations of music</a:t>
            </a:r>
            <a:r>
              <a:rPr lang="en-GB" dirty="0"/>
              <a:t>. </a:t>
            </a:r>
            <a:r>
              <a:rPr lang="en-GB" i="1" dirty="0"/>
              <a:t>Journal of New Music Research</a:t>
            </a:r>
            <a:r>
              <a:rPr lang="en-GB" dirty="0"/>
              <a:t>, 47(3). pp 191-205.</a:t>
            </a:r>
          </a:p>
          <a:p>
            <a:r>
              <a:rPr lang="en-GB" b="1" i="1" dirty="0">
                <a:solidFill>
                  <a:srgbClr val="C00000"/>
                </a:solidFill>
              </a:rPr>
              <a:t>Deep learning methods for collision avoidance in mobile robots</a:t>
            </a:r>
          </a:p>
          <a:p>
            <a:pPr lvl="1"/>
            <a:r>
              <a:rPr lang="en-GB" dirty="0"/>
              <a:t>Schmuck, V. and Meredith, D. (2019). </a:t>
            </a:r>
            <a:r>
              <a:rPr lang="en-GB" b="1" dirty="0"/>
              <a:t>Training networks separately on static and dynamic obstacles improves collision avoidance during indoor robot navigation</a:t>
            </a:r>
            <a:r>
              <a:rPr lang="en-GB" dirty="0"/>
              <a:t>. </a:t>
            </a:r>
            <a:r>
              <a:rPr lang="en-GB" i="1" dirty="0"/>
              <a:t>27th European Symposium on Artificial Neural Networks, Computational Intelligence and Machine Learning (</a:t>
            </a:r>
            <a:r>
              <a:rPr lang="en-GB" i="1" dirty="0" err="1"/>
              <a:t>ESANN</a:t>
            </a:r>
            <a:r>
              <a:rPr lang="en-GB" i="1" dirty="0"/>
              <a:t> 2019)</a:t>
            </a:r>
            <a:r>
              <a:rPr lang="en-GB" dirty="0"/>
              <a:t>, Bruges, Belgium, 24-26 April, 2019.</a:t>
            </a:r>
          </a:p>
          <a:p>
            <a:r>
              <a:rPr lang="en-GB" b="1" i="1" dirty="0">
                <a:solidFill>
                  <a:srgbClr val="C00000"/>
                </a:solidFill>
              </a:rPr>
              <a:t>Computational modelling of musical memory</a:t>
            </a:r>
          </a:p>
          <a:p>
            <a:pPr lvl="1"/>
            <a:r>
              <a:rPr lang="en-GB" dirty="0"/>
              <a:t>Agres, K. R. and Meredith, D. (2018). </a:t>
            </a:r>
            <a:r>
              <a:rPr lang="en-GB" b="1" dirty="0"/>
              <a:t>Modelling novice and expert listeners' ability to detect changes in short melodies</a:t>
            </a:r>
            <a:r>
              <a:rPr lang="en-GB" dirty="0"/>
              <a:t>. </a:t>
            </a:r>
            <a:r>
              <a:rPr lang="en-GB" i="1" dirty="0"/>
              <a:t>15th International Conference on Music Perception and Cognition/10th Triennial Conference of the European Society for the Cognitive Sciences of Music (ICMPC15/ESCOM10)</a:t>
            </a:r>
            <a:r>
              <a:rPr lang="en-GB" dirty="0"/>
              <a:t>, Graz, Austria, 23-28 July 2018.</a:t>
            </a:r>
          </a:p>
          <a:p>
            <a:r>
              <a:rPr lang="en-GB" b="1" i="1" dirty="0">
                <a:solidFill>
                  <a:srgbClr val="C00000"/>
                </a:solidFill>
              </a:rPr>
              <a:t>Compression-based, geometric pattern discovery in music</a:t>
            </a:r>
          </a:p>
          <a:p>
            <a:pPr lvl="1"/>
            <a:r>
              <a:rPr lang="en-GB" dirty="0"/>
              <a:t>Meredith, D. (2019). </a:t>
            </a:r>
            <a:r>
              <a:rPr lang="en-GB" b="1" dirty="0"/>
              <a:t>Music analysis and data compression</a:t>
            </a:r>
            <a:r>
              <a:rPr lang="en-GB" dirty="0"/>
              <a:t>. In: Grimshaw-Aagaard, M., Walther-Hansen, M. &amp; Knakkergaard, M. (eds.), </a:t>
            </a:r>
            <a:r>
              <a:rPr lang="en-GB" i="1" dirty="0"/>
              <a:t>The Oxford Handbook of Sound and Imagination</a:t>
            </a:r>
            <a:r>
              <a:rPr lang="en-GB" dirty="0"/>
              <a:t>, Vol. 2, Oxford University Press.</a:t>
            </a:r>
          </a:p>
          <a:p>
            <a:pPr lvl="1"/>
            <a:r>
              <a:rPr lang="en-GB" dirty="0"/>
              <a:t>Meredith, D. (2019). </a:t>
            </a:r>
            <a:r>
              <a:rPr lang="en-GB" b="1" dirty="0" err="1"/>
              <a:t>RECURSIA-RRT</a:t>
            </a:r>
            <a:r>
              <a:rPr lang="en-GB" b="1" dirty="0"/>
              <a:t>: Recursive translatable point-set pattern discovery with removal of redundant translators</a:t>
            </a:r>
            <a:r>
              <a:rPr lang="en-GB" dirty="0"/>
              <a:t>. </a:t>
            </a:r>
            <a:r>
              <a:rPr lang="en-GB" i="1" dirty="0"/>
              <a:t>12th International Workshop on Machine Learning and Music (MML 2019)</a:t>
            </a:r>
            <a:r>
              <a:rPr lang="en-GB" dirty="0"/>
              <a:t>, Würzburg, Germany, 16 September 2019.</a:t>
            </a:r>
          </a:p>
          <a:p>
            <a:pPr lvl="1"/>
            <a:r>
              <a:rPr lang="en-GB" dirty="0"/>
              <a:t>Schmuck, V. and Meredith, D. (2019). </a:t>
            </a:r>
            <a:r>
              <a:rPr lang="en-GB" b="1" dirty="0" err="1"/>
              <a:t>OPTISIA</a:t>
            </a:r>
            <a:r>
              <a:rPr lang="en-GB" b="1" dirty="0"/>
              <a:t>: An evolutionary approach to parameter optimisation in a family of point-set pattern-discovery algorithms</a:t>
            </a:r>
            <a:r>
              <a:rPr lang="en-GB" dirty="0"/>
              <a:t>. </a:t>
            </a:r>
            <a:r>
              <a:rPr lang="en-GB" i="1" dirty="0"/>
              <a:t>12th International Workshop on Machine Learning and Music (MML 2019)</a:t>
            </a:r>
            <a:r>
              <a:rPr lang="en-GB" dirty="0"/>
              <a:t>, Würzburg, Germany, 16 September 2019.</a:t>
            </a:r>
          </a:p>
          <a:p>
            <a:pPr marL="0" indent="0">
              <a:buNone/>
            </a:pPr>
            <a:endParaRPr lang="en-GB" dirty="0"/>
          </a:p>
        </p:txBody>
      </p:sp>
      <p:sp>
        <p:nvSpPr>
          <p:cNvPr id="4" name="Rectangle 3">
            <a:extLst>
              <a:ext uri="{FF2B5EF4-FFF2-40B4-BE49-F238E27FC236}">
                <a16:creationId xmlns:a16="http://schemas.microsoft.com/office/drawing/2014/main" id="{4D8D4799-2511-40D2-9AB8-6CA4E2B83813}"/>
              </a:ext>
            </a:extLst>
          </p:cNvPr>
          <p:cNvSpPr/>
          <p:nvPr/>
        </p:nvSpPr>
        <p:spPr>
          <a:xfrm>
            <a:off x="5600700" y="1398811"/>
            <a:ext cx="6161314" cy="370116"/>
          </a:xfrm>
          <a:prstGeom prst="rect">
            <a:avLst/>
          </a:prstGeom>
          <a:solidFill>
            <a:schemeClr val="accent1">
              <a:alpha val="27000"/>
            </a:schemeClr>
          </a:solidFill>
          <a:ln>
            <a:solidFill>
              <a:schemeClr val="accent1">
                <a:shade val="50000"/>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ECE043CD-3A02-4576-BD92-56613ACBCD40}"/>
              </a:ext>
            </a:extLst>
          </p:cNvPr>
          <p:cNvPicPr>
            <a:picLocks noChangeAspect="1"/>
          </p:cNvPicPr>
          <p:nvPr/>
        </p:nvPicPr>
        <p:blipFill>
          <a:blip r:embed="rId2"/>
          <a:stretch>
            <a:fillRect/>
          </a:stretch>
        </p:blipFill>
        <p:spPr>
          <a:xfrm>
            <a:off x="1207425" y="868451"/>
            <a:ext cx="3065486" cy="1200496"/>
          </a:xfrm>
          <a:prstGeom prst="rect">
            <a:avLst/>
          </a:prstGeom>
        </p:spPr>
      </p:pic>
      <p:pic>
        <p:nvPicPr>
          <p:cNvPr id="6" name="Picture 5">
            <a:extLst>
              <a:ext uri="{FF2B5EF4-FFF2-40B4-BE49-F238E27FC236}">
                <a16:creationId xmlns:a16="http://schemas.microsoft.com/office/drawing/2014/main" id="{DF64F55D-3C66-47BC-8223-49DAD51FE432}"/>
              </a:ext>
            </a:extLst>
          </p:cNvPr>
          <p:cNvPicPr>
            <a:picLocks noChangeAspect="1"/>
          </p:cNvPicPr>
          <p:nvPr/>
        </p:nvPicPr>
        <p:blipFill>
          <a:blip r:embed="rId3"/>
          <a:stretch>
            <a:fillRect/>
          </a:stretch>
        </p:blipFill>
        <p:spPr>
          <a:xfrm>
            <a:off x="287850" y="2068948"/>
            <a:ext cx="4904636" cy="4715436"/>
          </a:xfrm>
          <a:prstGeom prst="rect">
            <a:avLst/>
          </a:prstGeom>
        </p:spPr>
      </p:pic>
    </p:spTree>
    <p:extLst>
      <p:ext uri="{BB962C8B-B14F-4D97-AF65-F5344CB8AC3E}">
        <p14:creationId xmlns:p14="http://schemas.microsoft.com/office/powerpoint/2010/main" val="163790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SIACT and SIAR</a:t>
            </a:r>
            <a:br>
              <a:rPr lang="en-US"/>
            </a:br>
            <a:r>
              <a:rPr lang="en-US"/>
              <a:t>(Collins et al. 2010, Collins 2011)</a:t>
            </a:r>
          </a:p>
        </p:txBody>
      </p:sp>
      <p:pic>
        <p:nvPicPr>
          <p:cNvPr id="4" name="Picture 3"/>
          <p:cNvPicPr>
            <a:picLocks noChangeAspect="1"/>
          </p:cNvPicPr>
          <p:nvPr/>
        </p:nvPicPr>
        <p:blipFill>
          <a:blip r:embed="rId2"/>
          <a:stretch>
            <a:fillRect/>
          </a:stretch>
        </p:blipFill>
        <p:spPr>
          <a:xfrm>
            <a:off x="4522033" y="1850267"/>
            <a:ext cx="7560840" cy="4770246"/>
          </a:xfrm>
          <a:prstGeom prst="rect">
            <a:avLst/>
          </a:prstGeom>
        </p:spPr>
      </p:pic>
      <p:pic>
        <p:nvPicPr>
          <p:cNvPr id="5" name="Picture 4" descr="SIA-point-set">
            <a:extLst>
              <a:ext uri="{FF2B5EF4-FFF2-40B4-BE49-F238E27FC236}">
                <a16:creationId xmlns:a16="http://schemas.microsoft.com/office/drawing/2014/main" id="{11110A58-4A30-4815-BCFB-5C7D7AE68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17" y="4622000"/>
            <a:ext cx="1490212" cy="149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SIA-vector-table">
            <a:extLst>
              <a:ext uri="{FF2B5EF4-FFF2-40B4-BE49-F238E27FC236}">
                <a16:creationId xmlns:a16="http://schemas.microsoft.com/office/drawing/2014/main" id="{F739FDA3-18FF-4906-89E8-11A532B22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0622" y="4531965"/>
            <a:ext cx="2568317" cy="1515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Diagonal Stripe 6">
            <a:extLst>
              <a:ext uri="{FF2B5EF4-FFF2-40B4-BE49-F238E27FC236}">
                <a16:creationId xmlns:a16="http://schemas.microsoft.com/office/drawing/2014/main" id="{F96822E4-39B9-4811-AEE9-840EAD426E8F}"/>
              </a:ext>
            </a:extLst>
          </p:cNvPr>
          <p:cNvSpPr/>
          <p:nvPr/>
        </p:nvSpPr>
        <p:spPr>
          <a:xfrm rot="16200000">
            <a:off x="2921600" y="4540561"/>
            <a:ext cx="1034146" cy="2000537"/>
          </a:xfrm>
          <a:prstGeom prst="diagStripe">
            <a:avLst>
              <a:gd name="adj" fmla="val 52884"/>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A9BC8139-28C9-4214-9AB9-D494F4AAD7BE}"/>
              </a:ext>
            </a:extLst>
          </p:cNvPr>
          <p:cNvSpPr txBox="1"/>
          <p:nvPr/>
        </p:nvSpPr>
        <p:spPr>
          <a:xfrm>
            <a:off x="3734607" y="6047014"/>
            <a:ext cx="497252" cy="369332"/>
          </a:xfrm>
          <a:prstGeom prst="rect">
            <a:avLst/>
          </a:prstGeom>
          <a:noFill/>
        </p:spPr>
        <p:txBody>
          <a:bodyPr wrap="none" rtlCol="0">
            <a:spAutoFit/>
          </a:bodyPr>
          <a:lstStyle/>
          <a:p>
            <a:r>
              <a:rPr lang="en-GB" dirty="0"/>
              <a:t>r=2</a:t>
            </a:r>
          </a:p>
        </p:txBody>
      </p:sp>
      <p:pic>
        <p:nvPicPr>
          <p:cNvPr id="9" name="Picture 8">
            <a:extLst>
              <a:ext uri="{FF2B5EF4-FFF2-40B4-BE49-F238E27FC236}">
                <a16:creationId xmlns:a16="http://schemas.microsoft.com/office/drawing/2014/main" id="{31FF9FA5-184B-48B4-8336-772E3DF9CCA8}"/>
              </a:ext>
            </a:extLst>
          </p:cNvPr>
          <p:cNvPicPr>
            <a:picLocks noChangeAspect="1"/>
          </p:cNvPicPr>
          <p:nvPr/>
        </p:nvPicPr>
        <p:blipFill>
          <a:blip r:embed="rId5"/>
          <a:stretch>
            <a:fillRect/>
          </a:stretch>
        </p:blipFill>
        <p:spPr>
          <a:xfrm>
            <a:off x="425496" y="1850267"/>
            <a:ext cx="3806363" cy="2285780"/>
          </a:xfrm>
          <a:prstGeom prst="rect">
            <a:avLst/>
          </a:prstGeom>
        </p:spPr>
      </p:pic>
      <p:sp>
        <p:nvSpPr>
          <p:cNvPr id="10" name="Oval 9">
            <a:extLst>
              <a:ext uri="{FF2B5EF4-FFF2-40B4-BE49-F238E27FC236}">
                <a16:creationId xmlns:a16="http://schemas.microsoft.com/office/drawing/2014/main" id="{C5F2D5D9-B815-4131-8CFB-3FEF25F88D7C}"/>
              </a:ext>
            </a:extLst>
          </p:cNvPr>
          <p:cNvSpPr/>
          <p:nvPr/>
        </p:nvSpPr>
        <p:spPr>
          <a:xfrm>
            <a:off x="1573877" y="3388662"/>
            <a:ext cx="193480" cy="227480"/>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00CCE04-6771-4122-8F26-C65975ECA2C5}"/>
              </a:ext>
            </a:extLst>
          </p:cNvPr>
          <p:cNvSpPr/>
          <p:nvPr/>
        </p:nvSpPr>
        <p:spPr>
          <a:xfrm>
            <a:off x="1371600" y="3320307"/>
            <a:ext cx="193480" cy="227480"/>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C43795D-512D-433C-B7EF-CC51349AFF5A}"/>
              </a:ext>
            </a:extLst>
          </p:cNvPr>
          <p:cNvSpPr/>
          <p:nvPr/>
        </p:nvSpPr>
        <p:spPr>
          <a:xfrm>
            <a:off x="787858" y="2724218"/>
            <a:ext cx="207223" cy="247583"/>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28445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24373-CA41-448D-B6DE-BF059ED97164}"/>
              </a:ext>
            </a:extLst>
          </p:cNvPr>
          <p:cNvSpPr>
            <a:spLocks noGrp="1"/>
          </p:cNvSpPr>
          <p:nvPr>
            <p:ph type="title"/>
          </p:nvPr>
        </p:nvSpPr>
        <p:spPr/>
        <p:txBody>
          <a:bodyPr/>
          <a:lstStyle/>
          <a:p>
            <a:r>
              <a:rPr lang="en-GB" dirty="0"/>
              <a:t>Recursive translatable pattern discovery:</a:t>
            </a:r>
            <a:br>
              <a:rPr lang="en-GB" dirty="0"/>
            </a:br>
            <a:r>
              <a:rPr lang="en-GB" dirty="0" err="1"/>
              <a:t>RecurSIA</a:t>
            </a:r>
            <a:endParaRPr lang="en-GB" dirty="0"/>
          </a:p>
        </p:txBody>
      </p:sp>
      <p:sp>
        <p:nvSpPr>
          <p:cNvPr id="3" name="Content Placeholder 2">
            <a:extLst>
              <a:ext uri="{FF2B5EF4-FFF2-40B4-BE49-F238E27FC236}">
                <a16:creationId xmlns:a16="http://schemas.microsoft.com/office/drawing/2014/main" id="{4254D31C-273F-4F60-8364-30B61E124323}"/>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426693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A7BC4-C73C-4126-B669-00F06E58CB65}"/>
              </a:ext>
            </a:extLst>
          </p:cNvPr>
          <p:cNvSpPr>
            <a:spLocks noGrp="1"/>
          </p:cNvSpPr>
          <p:nvPr>
            <p:ph type="title"/>
          </p:nvPr>
        </p:nvSpPr>
        <p:spPr/>
        <p:txBody>
          <a:bodyPr/>
          <a:lstStyle/>
          <a:p>
            <a:r>
              <a:rPr lang="en-GB" dirty="0"/>
              <a:t>Removing redundant translators:</a:t>
            </a:r>
            <a:br>
              <a:rPr lang="en-GB" dirty="0"/>
            </a:br>
            <a:r>
              <a:rPr lang="en-GB" dirty="0" err="1"/>
              <a:t>RRT</a:t>
            </a:r>
            <a:endParaRPr lang="en-GB" dirty="0"/>
          </a:p>
        </p:txBody>
      </p:sp>
      <p:sp>
        <p:nvSpPr>
          <p:cNvPr id="3" name="Content Placeholder 2">
            <a:extLst>
              <a:ext uri="{FF2B5EF4-FFF2-40B4-BE49-F238E27FC236}">
                <a16:creationId xmlns:a16="http://schemas.microsoft.com/office/drawing/2014/main" id="{AC791CCA-0AF8-435B-BF1A-2E38960D2C4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924303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86101-AE7D-4DDD-A628-0C34DD3EAA6F}"/>
              </a:ext>
            </a:extLst>
          </p:cNvPr>
          <p:cNvSpPr>
            <a:spLocks noGrp="1"/>
          </p:cNvSpPr>
          <p:nvPr>
            <p:ph type="title"/>
          </p:nvPr>
        </p:nvSpPr>
        <p:spPr/>
        <p:txBody>
          <a:bodyPr/>
          <a:lstStyle/>
          <a:p>
            <a:r>
              <a:rPr lang="en-GB" dirty="0"/>
              <a:t>Putting it all together:</a:t>
            </a:r>
            <a:br>
              <a:rPr lang="en-GB" dirty="0"/>
            </a:br>
            <a:r>
              <a:rPr lang="en-GB" dirty="0" err="1"/>
              <a:t>OMNISIA</a:t>
            </a:r>
            <a:endParaRPr lang="en-GB" dirty="0"/>
          </a:p>
        </p:txBody>
      </p:sp>
      <p:sp>
        <p:nvSpPr>
          <p:cNvPr id="3" name="Content Placeholder 2">
            <a:extLst>
              <a:ext uri="{FF2B5EF4-FFF2-40B4-BE49-F238E27FC236}">
                <a16:creationId xmlns:a16="http://schemas.microsoft.com/office/drawing/2014/main" id="{EF054FFB-F084-4AF8-B0B8-9B135541F5CF}"/>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959605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EACEB-2F54-41B9-B793-E5196759F081}"/>
              </a:ext>
            </a:extLst>
          </p:cNvPr>
          <p:cNvSpPr>
            <a:spLocks noGrp="1"/>
          </p:cNvSpPr>
          <p:nvPr>
            <p:ph type="title"/>
          </p:nvPr>
        </p:nvSpPr>
        <p:spPr/>
        <p:txBody>
          <a:bodyPr/>
          <a:lstStyle/>
          <a:p>
            <a:r>
              <a:rPr lang="en-GB" dirty="0"/>
              <a:t>Finding optimal </a:t>
            </a:r>
            <a:r>
              <a:rPr lang="en-GB" dirty="0" err="1"/>
              <a:t>OMNISIA</a:t>
            </a:r>
            <a:r>
              <a:rPr lang="en-GB" dirty="0"/>
              <a:t> parameter values:</a:t>
            </a:r>
            <a:br>
              <a:rPr lang="en-GB" dirty="0"/>
            </a:br>
            <a:r>
              <a:rPr lang="en-GB" dirty="0" err="1"/>
              <a:t>OPTISIA</a:t>
            </a:r>
            <a:endParaRPr lang="en-GB" dirty="0"/>
          </a:p>
        </p:txBody>
      </p:sp>
      <p:sp>
        <p:nvSpPr>
          <p:cNvPr id="3" name="Content Placeholder 2">
            <a:extLst>
              <a:ext uri="{FF2B5EF4-FFF2-40B4-BE49-F238E27FC236}">
                <a16:creationId xmlns:a16="http://schemas.microsoft.com/office/drawing/2014/main" id="{CCBA5D76-D9DA-400A-B00E-0E3888163655}"/>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485784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42176-3AA8-43DE-B3A4-4FF0421E3C0D}"/>
              </a:ext>
            </a:extLst>
          </p:cNvPr>
          <p:cNvSpPr>
            <a:spLocks noGrp="1"/>
          </p:cNvSpPr>
          <p:nvPr>
            <p:ph type="title"/>
          </p:nvPr>
        </p:nvSpPr>
        <p:spPr>
          <a:xfrm>
            <a:off x="838200" y="268632"/>
            <a:ext cx="10515600" cy="656654"/>
          </a:xfrm>
        </p:spPr>
        <p:txBody>
          <a:bodyPr>
            <a:normAutofit fontScale="90000"/>
          </a:bodyPr>
          <a:lstStyle/>
          <a:p>
            <a:r>
              <a:rPr lang="en-GB" dirty="0"/>
              <a:t>Papers accepted or published since April 2018</a:t>
            </a:r>
          </a:p>
        </p:txBody>
      </p:sp>
      <p:sp>
        <p:nvSpPr>
          <p:cNvPr id="3" name="Content Placeholder 2">
            <a:extLst>
              <a:ext uri="{FF2B5EF4-FFF2-40B4-BE49-F238E27FC236}">
                <a16:creationId xmlns:a16="http://schemas.microsoft.com/office/drawing/2014/main" id="{8F8ABE12-D1BB-4CDA-8889-E4D1EE545736}"/>
              </a:ext>
            </a:extLst>
          </p:cNvPr>
          <p:cNvSpPr>
            <a:spLocks noGrp="1"/>
          </p:cNvSpPr>
          <p:nvPr>
            <p:ph idx="1"/>
          </p:nvPr>
        </p:nvSpPr>
        <p:spPr>
          <a:xfrm>
            <a:off x="4414157" y="876301"/>
            <a:ext cx="7429499" cy="5882908"/>
          </a:xfrm>
        </p:spPr>
        <p:txBody>
          <a:bodyPr>
            <a:normAutofit fontScale="47500" lnSpcReduction="20000"/>
          </a:bodyPr>
          <a:lstStyle/>
          <a:p>
            <a:r>
              <a:rPr lang="en-GB" b="1" i="1" dirty="0"/>
              <a:t>April 2018</a:t>
            </a:r>
          </a:p>
          <a:p>
            <a:pPr lvl="1"/>
            <a:r>
              <a:rPr lang="en-GB" dirty="0">
                <a:solidFill>
                  <a:srgbClr val="FF0000"/>
                </a:solidFill>
              </a:rPr>
              <a:t>Bemman</a:t>
            </a:r>
            <a:r>
              <a:rPr lang="en-GB" dirty="0">
                <a:solidFill>
                  <a:schemeClr val="accent1">
                    <a:lumMod val="50000"/>
                  </a:schemeClr>
                </a:solidFill>
              </a:rPr>
              <a:t>, B. and Meredith, D. (2018). </a:t>
            </a:r>
            <a:r>
              <a:rPr lang="en-GB" b="1" dirty="0">
                <a:solidFill>
                  <a:schemeClr val="accent1">
                    <a:lumMod val="50000"/>
                  </a:schemeClr>
                </a:solidFill>
              </a:rPr>
              <a:t>Generating new musical works in the style of Milton Babbitt</a:t>
            </a:r>
            <a:r>
              <a:rPr lang="en-GB" dirty="0">
                <a:solidFill>
                  <a:schemeClr val="accent1">
                    <a:lumMod val="50000"/>
                  </a:schemeClr>
                </a:solidFill>
              </a:rPr>
              <a:t>. Computer Music Journal, 42(1). pp. 60-79.</a:t>
            </a:r>
          </a:p>
          <a:p>
            <a:r>
              <a:rPr lang="en-GB" b="1" i="1" dirty="0"/>
              <a:t>May 2018</a:t>
            </a:r>
          </a:p>
          <a:p>
            <a:pPr lvl="1"/>
            <a:r>
              <a:rPr lang="en-GB" dirty="0">
                <a:solidFill>
                  <a:schemeClr val="accent2">
                    <a:lumMod val="50000"/>
                  </a:schemeClr>
                </a:solidFill>
              </a:rPr>
              <a:t>Velarde, G., Cancino Chacon, C., Meredith, D., Weyde, T. and Grachten, M. (2018). </a:t>
            </a:r>
            <a:r>
              <a:rPr lang="en-GB" b="1" dirty="0">
                <a:solidFill>
                  <a:schemeClr val="accent2">
                    <a:lumMod val="50000"/>
                  </a:schemeClr>
                </a:solidFill>
              </a:rPr>
              <a:t>Convolution-based classification of audio and symbolic representations of music</a:t>
            </a:r>
            <a:r>
              <a:rPr lang="en-GB" dirty="0">
                <a:solidFill>
                  <a:schemeClr val="accent2">
                    <a:lumMod val="50000"/>
                  </a:schemeClr>
                </a:solidFill>
              </a:rPr>
              <a:t>. Journal of New Music Research, 47(3). pp 191-205.</a:t>
            </a:r>
          </a:p>
          <a:p>
            <a:pPr lvl="1"/>
            <a:r>
              <a:rPr lang="en-GB" dirty="0">
                <a:solidFill>
                  <a:srgbClr val="FF0000"/>
                </a:solidFill>
              </a:rPr>
              <a:t>Bemman</a:t>
            </a:r>
            <a:r>
              <a:rPr lang="en-GB" dirty="0">
                <a:solidFill>
                  <a:schemeClr val="accent1">
                    <a:lumMod val="50000"/>
                  </a:schemeClr>
                </a:solidFill>
              </a:rPr>
              <a:t>, B. and Meredith, D. (2018). </a:t>
            </a:r>
            <a:r>
              <a:rPr lang="en-GB" b="1" dirty="0">
                <a:solidFill>
                  <a:schemeClr val="accent1">
                    <a:lumMod val="50000"/>
                  </a:schemeClr>
                </a:solidFill>
              </a:rPr>
              <a:t>Predicting Babbitt's orderings of time-point classes from array aggregate partitions in </a:t>
            </a:r>
            <a:r>
              <a:rPr lang="en-GB" b="1" i="1" dirty="0">
                <a:solidFill>
                  <a:schemeClr val="accent1">
                    <a:lumMod val="50000"/>
                  </a:schemeClr>
                </a:solidFill>
              </a:rPr>
              <a:t>None but the Lonely Flute</a:t>
            </a:r>
            <a:r>
              <a:rPr lang="en-GB" b="1" dirty="0">
                <a:solidFill>
                  <a:schemeClr val="accent1">
                    <a:lumMod val="50000"/>
                  </a:schemeClr>
                </a:solidFill>
              </a:rPr>
              <a:t> and </a:t>
            </a:r>
            <a:r>
              <a:rPr lang="en-GB" b="1" i="1" dirty="0">
                <a:solidFill>
                  <a:schemeClr val="accent1">
                    <a:lumMod val="50000"/>
                  </a:schemeClr>
                </a:solidFill>
              </a:rPr>
              <a:t>Around the Horn</a:t>
            </a:r>
            <a:r>
              <a:rPr lang="en-GB" dirty="0">
                <a:solidFill>
                  <a:schemeClr val="accent1">
                    <a:lumMod val="50000"/>
                  </a:schemeClr>
                </a:solidFill>
              </a:rPr>
              <a:t>. Journal of Mathematics and Music, 12(1):1-19.</a:t>
            </a:r>
          </a:p>
          <a:p>
            <a:r>
              <a:rPr lang="en-GB" b="1" i="1" dirty="0"/>
              <a:t>July 2018</a:t>
            </a:r>
          </a:p>
          <a:p>
            <a:pPr lvl="1"/>
            <a:r>
              <a:rPr lang="en-GB" dirty="0">
                <a:solidFill>
                  <a:schemeClr val="accent4">
                    <a:lumMod val="50000"/>
                  </a:schemeClr>
                </a:solidFill>
              </a:rPr>
              <a:t>Agres, K. R. and Meredith, D. (2018). </a:t>
            </a:r>
            <a:r>
              <a:rPr lang="en-GB" b="1" dirty="0">
                <a:solidFill>
                  <a:schemeClr val="accent4">
                    <a:lumMod val="50000"/>
                  </a:schemeClr>
                </a:solidFill>
              </a:rPr>
              <a:t>Modelling novice and expert listeners' ability to detect changes in short melodies</a:t>
            </a:r>
            <a:r>
              <a:rPr lang="en-GB" dirty="0">
                <a:solidFill>
                  <a:schemeClr val="accent4">
                    <a:lumMod val="50000"/>
                  </a:schemeClr>
                </a:solidFill>
              </a:rPr>
              <a:t>. 15th International Conference on Music Perception and Cognition/10th Triennial Conference of the European Society for the Cognitive Sciences of Music (ICMPC15/ESCOM10), Graz, Austria, 23-28 July 2018.</a:t>
            </a:r>
          </a:p>
          <a:p>
            <a:r>
              <a:rPr lang="en-GB" b="1" i="1" dirty="0"/>
              <a:t>April 2019</a:t>
            </a:r>
          </a:p>
          <a:p>
            <a:pPr lvl="1"/>
            <a:r>
              <a:rPr lang="en-GB" dirty="0">
                <a:solidFill>
                  <a:schemeClr val="accent5">
                    <a:lumMod val="75000"/>
                  </a:schemeClr>
                </a:solidFill>
              </a:rPr>
              <a:t>Schmuck, V. and Meredith, D. (2019). </a:t>
            </a:r>
            <a:r>
              <a:rPr lang="en-GB" b="1" dirty="0">
                <a:solidFill>
                  <a:schemeClr val="accent5">
                    <a:lumMod val="75000"/>
                  </a:schemeClr>
                </a:solidFill>
              </a:rPr>
              <a:t>Training networks separately on static and dynamic obstacles improves collision avoidance during indoor robot navigation</a:t>
            </a:r>
            <a:r>
              <a:rPr lang="en-GB" dirty="0">
                <a:solidFill>
                  <a:schemeClr val="accent5">
                    <a:lumMod val="75000"/>
                  </a:schemeClr>
                </a:solidFill>
              </a:rPr>
              <a:t>. 27th European Symposium on Artificial Neural Networks, Computational Intelligence and Machine Learning (</a:t>
            </a:r>
            <a:r>
              <a:rPr lang="en-GB" dirty="0" err="1">
                <a:solidFill>
                  <a:schemeClr val="accent5">
                    <a:lumMod val="75000"/>
                  </a:schemeClr>
                </a:solidFill>
              </a:rPr>
              <a:t>ESANN</a:t>
            </a:r>
            <a:r>
              <a:rPr lang="en-GB" dirty="0">
                <a:solidFill>
                  <a:schemeClr val="accent5">
                    <a:lumMod val="75000"/>
                  </a:schemeClr>
                </a:solidFill>
              </a:rPr>
              <a:t> 2019), Bruges, Belgium, 24-26 April, 2019.</a:t>
            </a:r>
          </a:p>
          <a:p>
            <a:r>
              <a:rPr lang="en-GB" b="1" i="1" dirty="0"/>
              <a:t>August 2019</a:t>
            </a:r>
          </a:p>
          <a:p>
            <a:pPr lvl="1"/>
            <a:r>
              <a:rPr lang="en-GB" dirty="0">
                <a:solidFill>
                  <a:schemeClr val="accent6">
                    <a:lumMod val="75000"/>
                  </a:schemeClr>
                </a:solidFill>
              </a:rPr>
              <a:t>Meredith, D. (2019). </a:t>
            </a:r>
            <a:r>
              <a:rPr lang="en-GB" b="1" dirty="0">
                <a:solidFill>
                  <a:schemeClr val="accent6">
                    <a:lumMod val="75000"/>
                  </a:schemeClr>
                </a:solidFill>
              </a:rPr>
              <a:t>Music analysis and data compression</a:t>
            </a:r>
            <a:r>
              <a:rPr lang="en-GB" dirty="0">
                <a:solidFill>
                  <a:schemeClr val="accent6">
                    <a:lumMod val="75000"/>
                  </a:schemeClr>
                </a:solidFill>
              </a:rPr>
              <a:t>. In: Grimshaw-Aagaard, M., Walther-Hansen, M. &amp; Knakkergaard, M. (eds.), The Oxford Handbook of Sound and Imagination, Vol. 2.</a:t>
            </a:r>
          </a:p>
          <a:p>
            <a:r>
              <a:rPr lang="en-GB" b="1" i="1" dirty="0"/>
              <a:t>September 2019</a:t>
            </a:r>
          </a:p>
          <a:p>
            <a:pPr lvl="1"/>
            <a:r>
              <a:rPr lang="en-GB" dirty="0">
                <a:solidFill>
                  <a:schemeClr val="accent6">
                    <a:lumMod val="75000"/>
                  </a:schemeClr>
                </a:solidFill>
              </a:rPr>
              <a:t>Meredith, D. (2019). </a:t>
            </a:r>
            <a:r>
              <a:rPr lang="en-GB" b="1" dirty="0" err="1">
                <a:solidFill>
                  <a:schemeClr val="accent6">
                    <a:lumMod val="75000"/>
                  </a:schemeClr>
                </a:solidFill>
              </a:rPr>
              <a:t>RECURSIA-RRT</a:t>
            </a:r>
            <a:r>
              <a:rPr lang="en-GB" b="1" dirty="0">
                <a:solidFill>
                  <a:schemeClr val="accent6">
                    <a:lumMod val="75000"/>
                  </a:schemeClr>
                </a:solidFill>
              </a:rPr>
              <a:t>: Recursive translatable point-set pattern discovery with removal of redundant translators</a:t>
            </a:r>
            <a:r>
              <a:rPr lang="en-GB" dirty="0">
                <a:solidFill>
                  <a:schemeClr val="accent6">
                    <a:lumMod val="75000"/>
                  </a:schemeClr>
                </a:solidFill>
              </a:rPr>
              <a:t>. 12th International Workshop on Machine Learning and Music (MML 2019), Würzburg, Germany, 16 September 2019.</a:t>
            </a:r>
          </a:p>
          <a:p>
            <a:pPr lvl="1"/>
            <a:r>
              <a:rPr lang="en-GB" dirty="0">
                <a:solidFill>
                  <a:schemeClr val="accent6">
                    <a:lumMod val="75000"/>
                  </a:schemeClr>
                </a:solidFill>
              </a:rPr>
              <a:t>Schmuck, V. and Meredith, D. (2019). </a:t>
            </a:r>
            <a:r>
              <a:rPr lang="en-GB" b="1" dirty="0" err="1">
                <a:solidFill>
                  <a:schemeClr val="accent6">
                    <a:lumMod val="75000"/>
                  </a:schemeClr>
                </a:solidFill>
              </a:rPr>
              <a:t>OPTISIA</a:t>
            </a:r>
            <a:r>
              <a:rPr lang="en-GB" b="1" dirty="0">
                <a:solidFill>
                  <a:schemeClr val="accent6">
                    <a:lumMod val="75000"/>
                  </a:schemeClr>
                </a:solidFill>
              </a:rPr>
              <a:t>: An evolutionary approach to parameter optimisation in a family of point-set pattern-discovery algorithms</a:t>
            </a:r>
            <a:r>
              <a:rPr lang="en-GB" dirty="0">
                <a:solidFill>
                  <a:schemeClr val="accent6">
                    <a:lumMod val="75000"/>
                  </a:schemeClr>
                </a:solidFill>
              </a:rPr>
              <a:t>. 12th International Workshop on Machine Learning and Music (MML 2019), Würzburg, Germany, 16 September 2019.</a:t>
            </a:r>
          </a:p>
          <a:p>
            <a:r>
              <a:rPr lang="en-GB" b="1" i="1" dirty="0"/>
              <a:t>November 2019</a:t>
            </a:r>
          </a:p>
          <a:p>
            <a:pPr lvl="1"/>
            <a:r>
              <a:rPr lang="en-GB" dirty="0">
                <a:solidFill>
                  <a:srgbClr val="FF0000"/>
                </a:solidFill>
              </a:rPr>
              <a:t>Bemman</a:t>
            </a:r>
            <a:r>
              <a:rPr lang="en-GB" dirty="0">
                <a:solidFill>
                  <a:schemeClr val="accent1">
                    <a:lumMod val="50000"/>
                  </a:schemeClr>
                </a:solidFill>
              </a:rPr>
              <a:t>, B. and Meredith, D. (2019). </a:t>
            </a:r>
            <a:r>
              <a:rPr lang="en-GB" b="1" dirty="0">
                <a:solidFill>
                  <a:schemeClr val="accent1">
                    <a:lumMod val="50000"/>
                  </a:schemeClr>
                </a:solidFill>
              </a:rPr>
              <a:t>Backtracking search heuristics for solving the all-partition array problem</a:t>
            </a:r>
            <a:r>
              <a:rPr lang="en-GB" dirty="0">
                <a:solidFill>
                  <a:schemeClr val="accent1">
                    <a:lumMod val="50000"/>
                  </a:schemeClr>
                </a:solidFill>
              </a:rPr>
              <a:t>. 20th International Society for Music Information Retrieval Conference (</a:t>
            </a:r>
            <a:r>
              <a:rPr lang="en-GB" dirty="0" err="1">
                <a:solidFill>
                  <a:schemeClr val="accent1">
                    <a:lumMod val="50000"/>
                  </a:schemeClr>
                </a:solidFill>
              </a:rPr>
              <a:t>ISMIR</a:t>
            </a:r>
            <a:r>
              <a:rPr lang="en-GB" dirty="0">
                <a:solidFill>
                  <a:schemeClr val="accent1">
                    <a:lumMod val="50000"/>
                  </a:schemeClr>
                </a:solidFill>
              </a:rPr>
              <a:t> 2019), Delft, The Netherlands, 4-8 November 2019.</a:t>
            </a:r>
          </a:p>
        </p:txBody>
      </p:sp>
      <p:sp>
        <p:nvSpPr>
          <p:cNvPr id="4" name="Content Placeholder 2">
            <a:extLst>
              <a:ext uri="{FF2B5EF4-FFF2-40B4-BE49-F238E27FC236}">
                <a16:creationId xmlns:a16="http://schemas.microsoft.com/office/drawing/2014/main" id="{5FA16A80-006D-4DA2-BBC4-7E9E60A108AC}"/>
              </a:ext>
            </a:extLst>
          </p:cNvPr>
          <p:cNvSpPr txBox="1">
            <a:spLocks/>
          </p:cNvSpPr>
          <p:nvPr/>
        </p:nvSpPr>
        <p:spPr>
          <a:xfrm>
            <a:off x="462644" y="876300"/>
            <a:ext cx="3951514" cy="58829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1">
                    <a:lumMod val="50000"/>
                  </a:schemeClr>
                </a:solidFill>
              </a:rPr>
              <a:t>Modelling Milton Babbitt's compositional process</a:t>
            </a:r>
          </a:p>
          <a:p>
            <a:r>
              <a:rPr lang="en-GB" dirty="0">
                <a:solidFill>
                  <a:schemeClr val="accent2">
                    <a:lumMod val="50000"/>
                  </a:schemeClr>
                </a:solidFill>
              </a:rPr>
              <a:t>Convolutional methods for music analysis</a:t>
            </a:r>
          </a:p>
          <a:p>
            <a:r>
              <a:rPr lang="en-GB" dirty="0">
                <a:solidFill>
                  <a:schemeClr val="accent4">
                    <a:lumMod val="50000"/>
                  </a:schemeClr>
                </a:solidFill>
              </a:rPr>
              <a:t>Modelling musical memory and attention</a:t>
            </a:r>
          </a:p>
          <a:p>
            <a:r>
              <a:rPr lang="en-GB" dirty="0">
                <a:solidFill>
                  <a:schemeClr val="accent5">
                    <a:lumMod val="75000"/>
                  </a:schemeClr>
                </a:solidFill>
              </a:rPr>
              <a:t>Deep learning methods for collision avoidance in mobile robots</a:t>
            </a:r>
          </a:p>
          <a:p>
            <a:r>
              <a:rPr lang="en-GB" dirty="0">
                <a:solidFill>
                  <a:schemeClr val="accent6">
                    <a:lumMod val="75000"/>
                  </a:schemeClr>
                </a:solidFill>
              </a:rPr>
              <a:t>Compression-based, geometric pattern discovery in music </a:t>
            </a:r>
          </a:p>
        </p:txBody>
      </p:sp>
    </p:spTree>
    <p:extLst>
      <p:ext uri="{BB962C8B-B14F-4D97-AF65-F5344CB8AC3E}">
        <p14:creationId xmlns:p14="http://schemas.microsoft.com/office/powerpoint/2010/main" val="1859081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42176-3AA8-43DE-B3A4-4FF0421E3C0D}"/>
              </a:ext>
            </a:extLst>
          </p:cNvPr>
          <p:cNvSpPr>
            <a:spLocks noGrp="1"/>
          </p:cNvSpPr>
          <p:nvPr>
            <p:ph type="title"/>
          </p:nvPr>
        </p:nvSpPr>
        <p:spPr>
          <a:xfrm>
            <a:off x="838200" y="218087"/>
            <a:ext cx="10515600" cy="527584"/>
          </a:xfrm>
        </p:spPr>
        <p:txBody>
          <a:bodyPr>
            <a:normAutofit fontScale="90000"/>
          </a:bodyPr>
          <a:lstStyle/>
          <a:p>
            <a:r>
              <a:rPr lang="en-GB" dirty="0"/>
              <a:t>Research topics and recent papers</a:t>
            </a:r>
          </a:p>
        </p:txBody>
      </p:sp>
      <p:sp>
        <p:nvSpPr>
          <p:cNvPr id="3" name="Content Placeholder 2">
            <a:extLst>
              <a:ext uri="{FF2B5EF4-FFF2-40B4-BE49-F238E27FC236}">
                <a16:creationId xmlns:a16="http://schemas.microsoft.com/office/drawing/2014/main" id="{8F8ABE12-D1BB-4CDA-8889-E4D1EE545736}"/>
              </a:ext>
            </a:extLst>
          </p:cNvPr>
          <p:cNvSpPr>
            <a:spLocks noGrp="1"/>
          </p:cNvSpPr>
          <p:nvPr>
            <p:ph idx="1"/>
          </p:nvPr>
        </p:nvSpPr>
        <p:spPr>
          <a:xfrm>
            <a:off x="5072744" y="745671"/>
            <a:ext cx="6977742" cy="6013702"/>
          </a:xfrm>
        </p:spPr>
        <p:txBody>
          <a:bodyPr>
            <a:normAutofit fontScale="55000" lnSpcReduction="20000"/>
          </a:bodyPr>
          <a:lstStyle/>
          <a:p>
            <a:r>
              <a:rPr lang="en-GB" b="1" i="1" dirty="0">
                <a:solidFill>
                  <a:srgbClr val="C00000"/>
                </a:solidFill>
              </a:rPr>
              <a:t>Computational modelling of Milton Babbitt's compositional processes </a:t>
            </a:r>
          </a:p>
          <a:p>
            <a:pPr lvl="1"/>
            <a:r>
              <a:rPr lang="en-GB" dirty="0"/>
              <a:t>Bemman, B. and Meredith, D. (2018). </a:t>
            </a:r>
            <a:r>
              <a:rPr lang="en-GB" b="1" dirty="0"/>
              <a:t>Generating new musical works in the style of Milton Babbitt</a:t>
            </a:r>
            <a:r>
              <a:rPr lang="en-GB" dirty="0"/>
              <a:t>. </a:t>
            </a:r>
            <a:r>
              <a:rPr lang="en-GB" i="1" dirty="0"/>
              <a:t>Computer Music Journal</a:t>
            </a:r>
            <a:r>
              <a:rPr lang="en-GB" dirty="0"/>
              <a:t>, 42(1). pp. 60-79.</a:t>
            </a:r>
          </a:p>
          <a:p>
            <a:pPr lvl="1"/>
            <a:r>
              <a:rPr lang="en-GB" dirty="0"/>
              <a:t>Bemman, B. and Meredith, D. (2018). </a:t>
            </a:r>
            <a:r>
              <a:rPr lang="en-GB" b="1" dirty="0"/>
              <a:t>Predicting Babbitt's orderings of time-point classes from array aggregate partitions in </a:t>
            </a:r>
            <a:r>
              <a:rPr lang="en-GB" b="1" i="1" dirty="0"/>
              <a:t>None but the Lonely Flute</a:t>
            </a:r>
            <a:r>
              <a:rPr lang="en-GB" b="1" dirty="0"/>
              <a:t> and </a:t>
            </a:r>
            <a:r>
              <a:rPr lang="en-GB" b="1" i="1" dirty="0"/>
              <a:t>Around the Horn</a:t>
            </a:r>
            <a:r>
              <a:rPr lang="en-GB" dirty="0"/>
              <a:t>. </a:t>
            </a:r>
            <a:r>
              <a:rPr lang="en-GB" i="1" dirty="0"/>
              <a:t>Journal of Mathematics and Music</a:t>
            </a:r>
            <a:r>
              <a:rPr lang="en-GB" dirty="0"/>
              <a:t>, 12(1):1-19.</a:t>
            </a:r>
          </a:p>
          <a:p>
            <a:pPr lvl="1"/>
            <a:r>
              <a:rPr lang="en-GB" dirty="0"/>
              <a:t>Bemman, B. and Meredith, D. (2019). </a:t>
            </a:r>
            <a:r>
              <a:rPr lang="en-GB" b="1" dirty="0"/>
              <a:t>Backtracking search heuristics for solving the all-partition array problem</a:t>
            </a:r>
            <a:r>
              <a:rPr lang="en-GB" dirty="0"/>
              <a:t>. </a:t>
            </a:r>
            <a:r>
              <a:rPr lang="en-GB" i="1" dirty="0"/>
              <a:t>20th International Society for Music Information Retrieval Conference (</a:t>
            </a:r>
            <a:r>
              <a:rPr lang="en-GB" i="1" dirty="0" err="1"/>
              <a:t>ISMIR</a:t>
            </a:r>
            <a:r>
              <a:rPr lang="en-GB" i="1" dirty="0"/>
              <a:t> 2019)</a:t>
            </a:r>
            <a:r>
              <a:rPr lang="en-GB" dirty="0"/>
              <a:t>, Delft, The Netherlands, 4-8 November 2019.</a:t>
            </a:r>
          </a:p>
          <a:p>
            <a:r>
              <a:rPr lang="en-GB" b="1" i="1" dirty="0">
                <a:solidFill>
                  <a:srgbClr val="C00000"/>
                </a:solidFill>
              </a:rPr>
              <a:t>Convolutional methods for music analysis</a:t>
            </a:r>
          </a:p>
          <a:p>
            <a:pPr lvl="1"/>
            <a:r>
              <a:rPr lang="en-GB" dirty="0"/>
              <a:t>Velarde, G., Cancino Chacon, C., Meredith, D., Weyde, T. and Grachten, M. (2018). </a:t>
            </a:r>
            <a:r>
              <a:rPr lang="en-GB" b="1" dirty="0"/>
              <a:t>Convolution-based classification of audio and symbolic representations of music</a:t>
            </a:r>
            <a:r>
              <a:rPr lang="en-GB" dirty="0"/>
              <a:t>. </a:t>
            </a:r>
            <a:r>
              <a:rPr lang="en-GB" i="1" dirty="0"/>
              <a:t>Journal of New Music Research</a:t>
            </a:r>
            <a:r>
              <a:rPr lang="en-GB" dirty="0"/>
              <a:t>, 47(3). pp 191-205.</a:t>
            </a:r>
          </a:p>
          <a:p>
            <a:r>
              <a:rPr lang="en-GB" b="1" i="1" dirty="0">
                <a:solidFill>
                  <a:srgbClr val="C00000"/>
                </a:solidFill>
              </a:rPr>
              <a:t>Deep learning methods for collision avoidance in mobile robots</a:t>
            </a:r>
          </a:p>
          <a:p>
            <a:pPr lvl="1"/>
            <a:r>
              <a:rPr lang="en-GB" dirty="0"/>
              <a:t>Schmuck, V. and Meredith, D. (2019). </a:t>
            </a:r>
            <a:r>
              <a:rPr lang="en-GB" b="1" dirty="0"/>
              <a:t>Training networks separately on static and dynamic obstacles improves collision avoidance during indoor robot navigation</a:t>
            </a:r>
            <a:r>
              <a:rPr lang="en-GB" dirty="0"/>
              <a:t>. </a:t>
            </a:r>
            <a:r>
              <a:rPr lang="en-GB" i="1" dirty="0"/>
              <a:t>27th European Symposium on Artificial Neural Networks, Computational Intelligence and Machine Learning (</a:t>
            </a:r>
            <a:r>
              <a:rPr lang="en-GB" i="1" dirty="0" err="1"/>
              <a:t>ESANN</a:t>
            </a:r>
            <a:r>
              <a:rPr lang="en-GB" i="1" dirty="0"/>
              <a:t> 2019)</a:t>
            </a:r>
            <a:r>
              <a:rPr lang="en-GB" dirty="0"/>
              <a:t>, Bruges, Belgium, 24-26 April, 2019.</a:t>
            </a:r>
          </a:p>
          <a:p>
            <a:r>
              <a:rPr lang="en-GB" b="1" i="1" dirty="0">
                <a:solidFill>
                  <a:srgbClr val="C00000"/>
                </a:solidFill>
              </a:rPr>
              <a:t>Computational modelling of musical memory</a:t>
            </a:r>
          </a:p>
          <a:p>
            <a:pPr lvl="1"/>
            <a:r>
              <a:rPr lang="en-GB" dirty="0"/>
              <a:t>Agres, K. R. and Meredith, D. (2018). </a:t>
            </a:r>
            <a:r>
              <a:rPr lang="en-GB" b="1" dirty="0"/>
              <a:t>Modelling novice and expert listeners' ability to detect changes in short melodies</a:t>
            </a:r>
            <a:r>
              <a:rPr lang="en-GB" dirty="0"/>
              <a:t>. </a:t>
            </a:r>
            <a:r>
              <a:rPr lang="en-GB" i="1" dirty="0"/>
              <a:t>15th International Conference on Music Perception and Cognition/10th Triennial Conference of the European Society for the Cognitive Sciences of Music (ICMPC15/ESCOM10)</a:t>
            </a:r>
            <a:r>
              <a:rPr lang="en-GB" dirty="0"/>
              <a:t>, Graz, Austria, 23-28 July 2018.</a:t>
            </a:r>
          </a:p>
          <a:p>
            <a:r>
              <a:rPr lang="en-GB" b="1" i="1" dirty="0">
                <a:solidFill>
                  <a:srgbClr val="C00000"/>
                </a:solidFill>
              </a:rPr>
              <a:t>Compression-based, geometric pattern discovery in music</a:t>
            </a:r>
          </a:p>
          <a:p>
            <a:pPr lvl="1"/>
            <a:r>
              <a:rPr lang="en-GB" dirty="0"/>
              <a:t>Meredith, D. (2019). </a:t>
            </a:r>
            <a:r>
              <a:rPr lang="en-GB" b="1" dirty="0"/>
              <a:t>Music analysis and data compression</a:t>
            </a:r>
            <a:r>
              <a:rPr lang="en-GB" dirty="0"/>
              <a:t>. In: Grimshaw-Aagaard, M., Walther-Hansen, M. &amp; Knakkergaard, M. (eds.), </a:t>
            </a:r>
            <a:r>
              <a:rPr lang="en-GB" i="1" dirty="0"/>
              <a:t>The Oxford Handbook of Sound and Imagination</a:t>
            </a:r>
            <a:r>
              <a:rPr lang="en-GB" dirty="0"/>
              <a:t>, Vol. 2, Oxford University Press.</a:t>
            </a:r>
          </a:p>
          <a:p>
            <a:pPr lvl="1"/>
            <a:r>
              <a:rPr lang="en-GB" dirty="0"/>
              <a:t>Meredith, D. (2019). </a:t>
            </a:r>
            <a:r>
              <a:rPr lang="en-GB" b="1" dirty="0" err="1"/>
              <a:t>RECURSIA-RRT</a:t>
            </a:r>
            <a:r>
              <a:rPr lang="en-GB" b="1" dirty="0"/>
              <a:t>: Recursive translatable point-set pattern discovery with removal of redundant translators</a:t>
            </a:r>
            <a:r>
              <a:rPr lang="en-GB" dirty="0"/>
              <a:t>. </a:t>
            </a:r>
            <a:r>
              <a:rPr lang="en-GB" i="1" dirty="0"/>
              <a:t>12th International Workshop on Machine Learning and Music (MML 2019)</a:t>
            </a:r>
            <a:r>
              <a:rPr lang="en-GB" dirty="0"/>
              <a:t>, Würzburg, Germany, 16 September 2019.</a:t>
            </a:r>
          </a:p>
          <a:p>
            <a:pPr lvl="1"/>
            <a:r>
              <a:rPr lang="en-GB" dirty="0"/>
              <a:t>Schmuck, V. and Meredith, D. (2019). </a:t>
            </a:r>
            <a:r>
              <a:rPr lang="en-GB" b="1" dirty="0" err="1"/>
              <a:t>OPTISIA</a:t>
            </a:r>
            <a:r>
              <a:rPr lang="en-GB" b="1" dirty="0"/>
              <a:t>: An evolutionary approach to parameter optimisation in a family of point-set pattern-discovery algorithms</a:t>
            </a:r>
            <a:r>
              <a:rPr lang="en-GB" dirty="0"/>
              <a:t>. </a:t>
            </a:r>
            <a:r>
              <a:rPr lang="en-GB" i="1" dirty="0"/>
              <a:t>12th International Workshop on Machine Learning and Music (MML 2019)</a:t>
            </a:r>
            <a:r>
              <a:rPr lang="en-GB" dirty="0"/>
              <a:t>, Würzburg, Germany, 16 September 2019.</a:t>
            </a:r>
          </a:p>
          <a:p>
            <a:pPr marL="0" indent="0">
              <a:buNone/>
            </a:pPr>
            <a:endParaRPr lang="en-GB" dirty="0"/>
          </a:p>
        </p:txBody>
      </p:sp>
      <p:sp>
        <p:nvSpPr>
          <p:cNvPr id="4" name="Rectangle 3">
            <a:extLst>
              <a:ext uri="{FF2B5EF4-FFF2-40B4-BE49-F238E27FC236}">
                <a16:creationId xmlns:a16="http://schemas.microsoft.com/office/drawing/2014/main" id="{5B96CBB6-C1AE-4A01-BA3C-2824F23086F0}"/>
              </a:ext>
            </a:extLst>
          </p:cNvPr>
          <p:cNvSpPr/>
          <p:nvPr/>
        </p:nvSpPr>
        <p:spPr>
          <a:xfrm>
            <a:off x="5595256" y="1812471"/>
            <a:ext cx="6188530" cy="435430"/>
          </a:xfrm>
          <a:prstGeom prst="rect">
            <a:avLst/>
          </a:prstGeom>
          <a:solidFill>
            <a:schemeClr val="accent1">
              <a:alpha val="27000"/>
            </a:schemeClr>
          </a:solidFill>
          <a:ln>
            <a:solidFill>
              <a:schemeClr val="accent1">
                <a:shade val="50000"/>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rray.pdf">
            <a:extLst>
              <a:ext uri="{FF2B5EF4-FFF2-40B4-BE49-F238E27FC236}">
                <a16:creationId xmlns:a16="http://schemas.microsoft.com/office/drawing/2014/main" id="{72D85F72-64D6-4A56-AF38-0D7376F0F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16" y="1039842"/>
            <a:ext cx="4855028" cy="650590"/>
          </a:xfrm>
          <a:prstGeom prst="rect">
            <a:avLst/>
          </a:prstGeom>
        </p:spPr>
      </p:pic>
      <p:sp>
        <p:nvSpPr>
          <p:cNvPr id="6" name="TextBox 5">
            <a:extLst>
              <a:ext uri="{FF2B5EF4-FFF2-40B4-BE49-F238E27FC236}">
                <a16:creationId xmlns:a16="http://schemas.microsoft.com/office/drawing/2014/main" id="{09160A1B-E6E4-4358-854D-7E1F4D0C0FC8}"/>
              </a:ext>
            </a:extLst>
          </p:cNvPr>
          <p:cNvSpPr txBox="1"/>
          <p:nvPr/>
        </p:nvSpPr>
        <p:spPr>
          <a:xfrm>
            <a:off x="217715" y="1891142"/>
            <a:ext cx="5023757" cy="2585323"/>
          </a:xfrm>
          <a:prstGeom prst="rect">
            <a:avLst/>
          </a:prstGeom>
          <a:noFill/>
        </p:spPr>
        <p:txBody>
          <a:bodyPr wrap="square" rtlCol="0">
            <a:spAutoFit/>
          </a:bodyPr>
          <a:lstStyle/>
          <a:p>
            <a:r>
              <a:rPr lang="en-GB" b="1" i="1" dirty="0"/>
              <a:t>Problem</a:t>
            </a:r>
            <a:r>
              <a:rPr lang="en-GB" dirty="0"/>
              <a:t>: Left-to-right greedy backtracking algorithm typically gets into trouble towards the end of the sequence</a:t>
            </a:r>
          </a:p>
          <a:p>
            <a:endParaRPr lang="en-GB" dirty="0"/>
          </a:p>
          <a:p>
            <a:r>
              <a:rPr lang="en-GB" b="1" i="1" dirty="0"/>
              <a:t>Solution</a:t>
            </a:r>
            <a:r>
              <a:rPr lang="en-GB" dirty="0"/>
              <a:t>: Two heuristics</a:t>
            </a:r>
          </a:p>
          <a:p>
            <a:r>
              <a:rPr lang="en-GB" dirty="0"/>
              <a:t>1. Avoid using partitions that work at the end until you need to</a:t>
            </a:r>
          </a:p>
          <a:p>
            <a:r>
              <a:rPr lang="en-GB" dirty="0"/>
              <a:t>2. Minimise "raggedness" at leading edge of solution.</a:t>
            </a:r>
          </a:p>
        </p:txBody>
      </p:sp>
      <p:pic>
        <p:nvPicPr>
          <p:cNvPr id="7" name="Picture 6">
            <a:extLst>
              <a:ext uri="{FF2B5EF4-FFF2-40B4-BE49-F238E27FC236}">
                <a16:creationId xmlns:a16="http://schemas.microsoft.com/office/drawing/2014/main" id="{3636BDF2-4BCB-4FF4-9037-09CA33009A79}"/>
              </a:ext>
            </a:extLst>
          </p:cNvPr>
          <p:cNvPicPr>
            <a:picLocks noChangeAspect="1"/>
          </p:cNvPicPr>
          <p:nvPr/>
        </p:nvPicPr>
        <p:blipFill>
          <a:blip r:embed="rId3"/>
          <a:stretch>
            <a:fillRect/>
          </a:stretch>
        </p:blipFill>
        <p:spPr>
          <a:xfrm>
            <a:off x="217715" y="4677175"/>
            <a:ext cx="4659085" cy="1223598"/>
          </a:xfrm>
          <a:prstGeom prst="rect">
            <a:avLst/>
          </a:prstGeom>
        </p:spPr>
      </p:pic>
    </p:spTree>
    <p:extLst>
      <p:ext uri="{BB962C8B-B14F-4D97-AF65-F5344CB8AC3E}">
        <p14:creationId xmlns:p14="http://schemas.microsoft.com/office/powerpoint/2010/main" val="2721917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42176-3AA8-43DE-B3A4-4FF0421E3C0D}"/>
              </a:ext>
            </a:extLst>
          </p:cNvPr>
          <p:cNvSpPr>
            <a:spLocks noGrp="1"/>
          </p:cNvSpPr>
          <p:nvPr>
            <p:ph type="title"/>
          </p:nvPr>
        </p:nvSpPr>
        <p:spPr>
          <a:xfrm>
            <a:off x="838200" y="218087"/>
            <a:ext cx="10515600" cy="650364"/>
          </a:xfrm>
        </p:spPr>
        <p:txBody>
          <a:bodyPr>
            <a:normAutofit fontScale="90000"/>
          </a:bodyPr>
          <a:lstStyle/>
          <a:p>
            <a:r>
              <a:rPr lang="en-GB" dirty="0"/>
              <a:t>Research topics and recent papers</a:t>
            </a:r>
          </a:p>
        </p:txBody>
      </p:sp>
      <p:sp>
        <p:nvSpPr>
          <p:cNvPr id="3" name="Content Placeholder 2">
            <a:extLst>
              <a:ext uri="{FF2B5EF4-FFF2-40B4-BE49-F238E27FC236}">
                <a16:creationId xmlns:a16="http://schemas.microsoft.com/office/drawing/2014/main" id="{8F8ABE12-D1BB-4CDA-8889-E4D1EE545736}"/>
              </a:ext>
            </a:extLst>
          </p:cNvPr>
          <p:cNvSpPr>
            <a:spLocks noGrp="1"/>
          </p:cNvSpPr>
          <p:nvPr>
            <p:ph idx="1"/>
          </p:nvPr>
        </p:nvSpPr>
        <p:spPr>
          <a:xfrm>
            <a:off x="4588328" y="868452"/>
            <a:ext cx="7440385" cy="5858592"/>
          </a:xfrm>
        </p:spPr>
        <p:txBody>
          <a:bodyPr>
            <a:normAutofit fontScale="55000" lnSpcReduction="20000"/>
          </a:bodyPr>
          <a:lstStyle/>
          <a:p>
            <a:r>
              <a:rPr lang="en-GB" b="1" i="1" dirty="0">
                <a:solidFill>
                  <a:srgbClr val="C00000"/>
                </a:solidFill>
              </a:rPr>
              <a:t>Computational modelling of Milton Babbitt's compositional processes </a:t>
            </a:r>
          </a:p>
          <a:p>
            <a:pPr lvl="1"/>
            <a:r>
              <a:rPr lang="en-GB" dirty="0"/>
              <a:t>Bemman, B. and Meredith, D. (2018). </a:t>
            </a:r>
            <a:r>
              <a:rPr lang="en-GB" b="1" dirty="0"/>
              <a:t>Generating new musical works in the style of Milton Babbitt</a:t>
            </a:r>
            <a:r>
              <a:rPr lang="en-GB" dirty="0"/>
              <a:t>. </a:t>
            </a:r>
            <a:r>
              <a:rPr lang="en-GB" i="1" dirty="0"/>
              <a:t>Computer Music Journal</a:t>
            </a:r>
            <a:r>
              <a:rPr lang="en-GB" dirty="0"/>
              <a:t>, 42(1). pp. 60-79.</a:t>
            </a:r>
          </a:p>
          <a:p>
            <a:pPr lvl="1"/>
            <a:r>
              <a:rPr lang="en-GB" dirty="0"/>
              <a:t>Bemman, B. and Meredith, D. (2018). </a:t>
            </a:r>
            <a:r>
              <a:rPr lang="en-GB" b="1" dirty="0"/>
              <a:t>Predicting Babbitt's orderings of time-point classes from array aggregate partitions in </a:t>
            </a:r>
            <a:r>
              <a:rPr lang="en-GB" b="1" i="1" dirty="0"/>
              <a:t>None but the Lonely Flute</a:t>
            </a:r>
            <a:r>
              <a:rPr lang="en-GB" b="1" dirty="0"/>
              <a:t> and </a:t>
            </a:r>
            <a:r>
              <a:rPr lang="en-GB" b="1" i="1" dirty="0"/>
              <a:t>Around the Horn</a:t>
            </a:r>
            <a:r>
              <a:rPr lang="en-GB" dirty="0"/>
              <a:t>. </a:t>
            </a:r>
            <a:r>
              <a:rPr lang="en-GB" i="1" dirty="0"/>
              <a:t>Journal of Mathematics and Music</a:t>
            </a:r>
            <a:r>
              <a:rPr lang="en-GB" dirty="0"/>
              <a:t>, 12(1):1-19.</a:t>
            </a:r>
          </a:p>
          <a:p>
            <a:pPr lvl="1"/>
            <a:r>
              <a:rPr lang="en-GB" dirty="0"/>
              <a:t>Bemman, B. and Meredith, D. (2019). </a:t>
            </a:r>
            <a:r>
              <a:rPr lang="en-GB" b="1" dirty="0"/>
              <a:t>Backtracking search heuristics for solving the all-partition array problem</a:t>
            </a:r>
            <a:r>
              <a:rPr lang="en-GB" dirty="0"/>
              <a:t>. </a:t>
            </a:r>
            <a:r>
              <a:rPr lang="en-GB" i="1" dirty="0"/>
              <a:t>20th International Society for Music Information Retrieval Conference (</a:t>
            </a:r>
            <a:r>
              <a:rPr lang="en-GB" i="1" dirty="0" err="1"/>
              <a:t>ISMIR</a:t>
            </a:r>
            <a:r>
              <a:rPr lang="en-GB" i="1" dirty="0"/>
              <a:t> 2019)</a:t>
            </a:r>
            <a:r>
              <a:rPr lang="en-GB" dirty="0"/>
              <a:t>, Delft, The Netherlands, 4-8 November 2019.</a:t>
            </a:r>
          </a:p>
          <a:p>
            <a:r>
              <a:rPr lang="en-GB" b="1" i="1" dirty="0">
                <a:solidFill>
                  <a:srgbClr val="C00000"/>
                </a:solidFill>
              </a:rPr>
              <a:t>Convolutional methods for music analysis</a:t>
            </a:r>
          </a:p>
          <a:p>
            <a:pPr lvl="1"/>
            <a:r>
              <a:rPr lang="en-GB" dirty="0"/>
              <a:t>Velarde, G., Cancino Chacon, C., Meredith, D., Weyde, T. and Grachten, M. (2018). </a:t>
            </a:r>
            <a:r>
              <a:rPr lang="en-GB" b="1" dirty="0"/>
              <a:t>Convolution-based classification of audio and symbolic representations of music</a:t>
            </a:r>
            <a:r>
              <a:rPr lang="en-GB" dirty="0"/>
              <a:t>. </a:t>
            </a:r>
            <a:r>
              <a:rPr lang="en-GB" i="1" dirty="0"/>
              <a:t>Journal of New Music Research</a:t>
            </a:r>
            <a:r>
              <a:rPr lang="en-GB" dirty="0"/>
              <a:t>, 47(3). pp 191-205.</a:t>
            </a:r>
          </a:p>
          <a:p>
            <a:r>
              <a:rPr lang="en-GB" b="1" i="1" dirty="0">
                <a:solidFill>
                  <a:srgbClr val="C00000"/>
                </a:solidFill>
              </a:rPr>
              <a:t>Deep learning methods for collision avoidance in mobile robots</a:t>
            </a:r>
          </a:p>
          <a:p>
            <a:pPr lvl="1"/>
            <a:r>
              <a:rPr lang="en-GB" dirty="0"/>
              <a:t>Schmuck, V. and Meredith, D. (2019). </a:t>
            </a:r>
            <a:r>
              <a:rPr lang="en-GB" b="1" dirty="0"/>
              <a:t>Training networks separately on static and dynamic obstacles improves collision avoidance during indoor robot navigation</a:t>
            </a:r>
            <a:r>
              <a:rPr lang="en-GB" dirty="0"/>
              <a:t>. </a:t>
            </a:r>
            <a:r>
              <a:rPr lang="en-GB" i="1" dirty="0"/>
              <a:t>27th European Symposium on Artificial Neural Networks, Computational Intelligence and Machine Learning (</a:t>
            </a:r>
            <a:r>
              <a:rPr lang="en-GB" i="1" dirty="0" err="1"/>
              <a:t>ESANN</a:t>
            </a:r>
            <a:r>
              <a:rPr lang="en-GB" i="1" dirty="0"/>
              <a:t> 2019)</a:t>
            </a:r>
            <a:r>
              <a:rPr lang="en-GB" dirty="0"/>
              <a:t>, Bruges, Belgium, 24-26 April, 2019.</a:t>
            </a:r>
          </a:p>
          <a:p>
            <a:r>
              <a:rPr lang="en-GB" b="1" i="1" dirty="0">
                <a:solidFill>
                  <a:srgbClr val="C00000"/>
                </a:solidFill>
              </a:rPr>
              <a:t>Computational modelling of musical memory</a:t>
            </a:r>
          </a:p>
          <a:p>
            <a:pPr lvl="1"/>
            <a:r>
              <a:rPr lang="en-GB" dirty="0"/>
              <a:t>Agres, K. R. and Meredith, D. (2018). </a:t>
            </a:r>
            <a:r>
              <a:rPr lang="en-GB" b="1" dirty="0"/>
              <a:t>Modelling novice and expert listeners' ability to detect changes in short melodies</a:t>
            </a:r>
            <a:r>
              <a:rPr lang="en-GB" dirty="0"/>
              <a:t>. </a:t>
            </a:r>
            <a:r>
              <a:rPr lang="en-GB" i="1" dirty="0"/>
              <a:t>15th International Conference on Music Perception and Cognition/10th Triennial Conference of the European Society for the Cognitive Sciences of Music (ICMPC15/ESCOM10)</a:t>
            </a:r>
            <a:r>
              <a:rPr lang="en-GB" dirty="0"/>
              <a:t>, Graz, Austria, 23-28 July 2018.</a:t>
            </a:r>
          </a:p>
          <a:p>
            <a:r>
              <a:rPr lang="en-GB" b="1" i="1" dirty="0">
                <a:solidFill>
                  <a:srgbClr val="C00000"/>
                </a:solidFill>
              </a:rPr>
              <a:t>Compression-based, geometric pattern discovery in music</a:t>
            </a:r>
          </a:p>
          <a:p>
            <a:pPr lvl="1"/>
            <a:r>
              <a:rPr lang="en-GB" dirty="0"/>
              <a:t>Meredith, D. (2019). </a:t>
            </a:r>
            <a:r>
              <a:rPr lang="en-GB" b="1" dirty="0"/>
              <a:t>Music analysis and data compression</a:t>
            </a:r>
            <a:r>
              <a:rPr lang="en-GB" dirty="0"/>
              <a:t>. In: Grimshaw-Aagaard, M., Walther-Hansen, M. &amp; Knakkergaard, M. (eds.), </a:t>
            </a:r>
            <a:r>
              <a:rPr lang="en-GB" i="1" dirty="0"/>
              <a:t>The Oxford Handbook of Sound and Imagination</a:t>
            </a:r>
            <a:r>
              <a:rPr lang="en-GB" dirty="0"/>
              <a:t>, Vol. 2, Oxford University Press.</a:t>
            </a:r>
          </a:p>
          <a:p>
            <a:pPr lvl="1"/>
            <a:r>
              <a:rPr lang="en-GB" dirty="0"/>
              <a:t>Meredith, D. (2019). </a:t>
            </a:r>
            <a:r>
              <a:rPr lang="en-GB" b="1" dirty="0" err="1"/>
              <a:t>RECURSIA-RRT</a:t>
            </a:r>
            <a:r>
              <a:rPr lang="en-GB" b="1" dirty="0"/>
              <a:t>: Recursive translatable point-set pattern discovery with removal of redundant translators</a:t>
            </a:r>
            <a:r>
              <a:rPr lang="en-GB" dirty="0"/>
              <a:t>. </a:t>
            </a:r>
            <a:r>
              <a:rPr lang="en-GB" i="1" dirty="0"/>
              <a:t>12th International Workshop on Machine Learning and Music (MML 2019)</a:t>
            </a:r>
            <a:r>
              <a:rPr lang="en-GB" dirty="0"/>
              <a:t>, Würzburg, Germany, 16 September 2019.</a:t>
            </a:r>
          </a:p>
          <a:p>
            <a:pPr lvl="1"/>
            <a:r>
              <a:rPr lang="en-GB" dirty="0"/>
              <a:t>Schmuck, V. and Meredith, D. (2019). </a:t>
            </a:r>
            <a:r>
              <a:rPr lang="en-GB" b="1" dirty="0" err="1"/>
              <a:t>OPTISIA</a:t>
            </a:r>
            <a:r>
              <a:rPr lang="en-GB" b="1" dirty="0"/>
              <a:t>: An evolutionary approach to parameter optimisation in a family of point-set pattern-discovery algorithms</a:t>
            </a:r>
            <a:r>
              <a:rPr lang="en-GB" dirty="0"/>
              <a:t>. </a:t>
            </a:r>
            <a:r>
              <a:rPr lang="en-GB" i="1" dirty="0"/>
              <a:t>12th International Workshop on Machine Learning and Music (MML 2019)</a:t>
            </a:r>
            <a:r>
              <a:rPr lang="en-GB" dirty="0"/>
              <a:t>, Würzburg, Germany, 16 September 2019.</a:t>
            </a:r>
          </a:p>
          <a:p>
            <a:pPr marL="0" indent="0">
              <a:buNone/>
            </a:pPr>
            <a:endParaRPr lang="en-GB" dirty="0"/>
          </a:p>
        </p:txBody>
      </p:sp>
      <p:sp>
        <p:nvSpPr>
          <p:cNvPr id="4" name="Rectangle 3">
            <a:extLst>
              <a:ext uri="{FF2B5EF4-FFF2-40B4-BE49-F238E27FC236}">
                <a16:creationId xmlns:a16="http://schemas.microsoft.com/office/drawing/2014/main" id="{07815D63-11C7-41AB-866E-E8FBF198EC87}"/>
              </a:ext>
            </a:extLst>
          </p:cNvPr>
          <p:cNvSpPr/>
          <p:nvPr/>
        </p:nvSpPr>
        <p:spPr>
          <a:xfrm>
            <a:off x="5083628" y="2677887"/>
            <a:ext cx="6814458" cy="478974"/>
          </a:xfrm>
          <a:prstGeom prst="rect">
            <a:avLst/>
          </a:prstGeom>
          <a:solidFill>
            <a:schemeClr val="accent1">
              <a:alpha val="27000"/>
            </a:schemeClr>
          </a:solidFill>
          <a:ln>
            <a:solidFill>
              <a:schemeClr val="accent1">
                <a:shade val="50000"/>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09BF61AC-B0E7-4991-BDD2-DEFDB496F7D1}"/>
              </a:ext>
            </a:extLst>
          </p:cNvPr>
          <p:cNvPicPr>
            <a:picLocks noChangeAspect="1"/>
          </p:cNvPicPr>
          <p:nvPr/>
        </p:nvPicPr>
        <p:blipFill>
          <a:blip r:embed="rId2"/>
          <a:stretch>
            <a:fillRect/>
          </a:stretch>
        </p:blipFill>
        <p:spPr>
          <a:xfrm>
            <a:off x="201582" y="1348468"/>
            <a:ext cx="4386746" cy="1449161"/>
          </a:xfrm>
          <a:prstGeom prst="rect">
            <a:avLst/>
          </a:prstGeom>
        </p:spPr>
      </p:pic>
      <p:pic>
        <p:nvPicPr>
          <p:cNvPr id="6" name="Picture 5">
            <a:extLst>
              <a:ext uri="{FF2B5EF4-FFF2-40B4-BE49-F238E27FC236}">
                <a16:creationId xmlns:a16="http://schemas.microsoft.com/office/drawing/2014/main" id="{CB483964-9919-4B28-8A77-E9A99AACBB73}"/>
              </a:ext>
            </a:extLst>
          </p:cNvPr>
          <p:cNvPicPr>
            <a:picLocks noChangeAspect="1"/>
          </p:cNvPicPr>
          <p:nvPr/>
        </p:nvPicPr>
        <p:blipFill>
          <a:blip r:embed="rId3"/>
          <a:stretch>
            <a:fillRect/>
          </a:stretch>
        </p:blipFill>
        <p:spPr>
          <a:xfrm>
            <a:off x="236339" y="2917374"/>
            <a:ext cx="4393527" cy="3532414"/>
          </a:xfrm>
          <a:prstGeom prst="rect">
            <a:avLst/>
          </a:prstGeom>
        </p:spPr>
      </p:pic>
    </p:spTree>
    <p:extLst>
      <p:ext uri="{BB962C8B-B14F-4D97-AF65-F5344CB8AC3E}">
        <p14:creationId xmlns:p14="http://schemas.microsoft.com/office/powerpoint/2010/main" val="4124145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42176-3AA8-43DE-B3A4-4FF0421E3C0D}"/>
              </a:ext>
            </a:extLst>
          </p:cNvPr>
          <p:cNvSpPr>
            <a:spLocks noGrp="1"/>
          </p:cNvSpPr>
          <p:nvPr>
            <p:ph type="title"/>
          </p:nvPr>
        </p:nvSpPr>
        <p:spPr>
          <a:xfrm>
            <a:off x="838200" y="218087"/>
            <a:ext cx="10515600" cy="650364"/>
          </a:xfrm>
        </p:spPr>
        <p:txBody>
          <a:bodyPr>
            <a:normAutofit fontScale="90000"/>
          </a:bodyPr>
          <a:lstStyle/>
          <a:p>
            <a:r>
              <a:rPr lang="en-GB" dirty="0"/>
              <a:t>Research topics and recent papers</a:t>
            </a:r>
          </a:p>
        </p:txBody>
      </p:sp>
      <p:sp>
        <p:nvSpPr>
          <p:cNvPr id="3" name="Content Placeholder 2">
            <a:extLst>
              <a:ext uri="{FF2B5EF4-FFF2-40B4-BE49-F238E27FC236}">
                <a16:creationId xmlns:a16="http://schemas.microsoft.com/office/drawing/2014/main" id="{8F8ABE12-D1BB-4CDA-8889-E4D1EE545736}"/>
              </a:ext>
            </a:extLst>
          </p:cNvPr>
          <p:cNvSpPr>
            <a:spLocks noGrp="1"/>
          </p:cNvSpPr>
          <p:nvPr>
            <p:ph idx="1"/>
          </p:nvPr>
        </p:nvSpPr>
        <p:spPr>
          <a:xfrm>
            <a:off x="4323871" y="868452"/>
            <a:ext cx="7508189" cy="5858592"/>
          </a:xfrm>
        </p:spPr>
        <p:txBody>
          <a:bodyPr>
            <a:normAutofit fontScale="55000" lnSpcReduction="20000"/>
          </a:bodyPr>
          <a:lstStyle/>
          <a:p>
            <a:r>
              <a:rPr lang="en-GB" b="1" i="1" dirty="0">
                <a:solidFill>
                  <a:srgbClr val="C00000"/>
                </a:solidFill>
              </a:rPr>
              <a:t>Computational modelling of Milton Babbitt's compositional processes </a:t>
            </a:r>
          </a:p>
          <a:p>
            <a:pPr lvl="1"/>
            <a:r>
              <a:rPr lang="en-GB" dirty="0"/>
              <a:t>Bemman, B. and Meredith, D. (2018). </a:t>
            </a:r>
            <a:r>
              <a:rPr lang="en-GB" b="1" dirty="0"/>
              <a:t>Generating new musical works in the style of Milton Babbitt</a:t>
            </a:r>
            <a:r>
              <a:rPr lang="en-GB" dirty="0"/>
              <a:t>. </a:t>
            </a:r>
            <a:r>
              <a:rPr lang="en-GB" i="1" dirty="0"/>
              <a:t>Computer Music Journal</a:t>
            </a:r>
            <a:r>
              <a:rPr lang="en-GB" dirty="0"/>
              <a:t>, 42(1). pp. 60-79.</a:t>
            </a:r>
          </a:p>
          <a:p>
            <a:pPr lvl="1"/>
            <a:r>
              <a:rPr lang="en-GB" dirty="0"/>
              <a:t>Bemman, B. and Meredith, D. (2018). </a:t>
            </a:r>
            <a:r>
              <a:rPr lang="en-GB" b="1" dirty="0"/>
              <a:t>Predicting Babbitt's orderings of time-point classes from array aggregate partitions in </a:t>
            </a:r>
            <a:r>
              <a:rPr lang="en-GB" b="1" i="1" dirty="0"/>
              <a:t>None but the Lonely Flute</a:t>
            </a:r>
            <a:r>
              <a:rPr lang="en-GB" b="1" dirty="0"/>
              <a:t> and </a:t>
            </a:r>
            <a:r>
              <a:rPr lang="en-GB" b="1" i="1" dirty="0"/>
              <a:t>Around the Horn</a:t>
            </a:r>
            <a:r>
              <a:rPr lang="en-GB" dirty="0"/>
              <a:t>. </a:t>
            </a:r>
            <a:r>
              <a:rPr lang="en-GB" i="1" dirty="0"/>
              <a:t>Journal of Mathematics and Music</a:t>
            </a:r>
            <a:r>
              <a:rPr lang="en-GB" dirty="0"/>
              <a:t>, 12(1):1-19.</a:t>
            </a:r>
          </a:p>
          <a:p>
            <a:pPr lvl="1"/>
            <a:r>
              <a:rPr lang="en-GB" dirty="0"/>
              <a:t>Bemman, B. and Meredith, D. (2019). </a:t>
            </a:r>
            <a:r>
              <a:rPr lang="en-GB" b="1" dirty="0"/>
              <a:t>Backtracking search heuristics for solving the all-partition array problem</a:t>
            </a:r>
            <a:r>
              <a:rPr lang="en-GB" dirty="0"/>
              <a:t>. </a:t>
            </a:r>
            <a:r>
              <a:rPr lang="en-GB" i="1" dirty="0"/>
              <a:t>20th International Society for Music Information Retrieval Conference (</a:t>
            </a:r>
            <a:r>
              <a:rPr lang="en-GB" i="1" dirty="0" err="1"/>
              <a:t>ISMIR</a:t>
            </a:r>
            <a:r>
              <a:rPr lang="en-GB" i="1" dirty="0"/>
              <a:t> 2019)</a:t>
            </a:r>
            <a:r>
              <a:rPr lang="en-GB" dirty="0"/>
              <a:t>, Delft, The Netherlands, 4-8 November 2019.</a:t>
            </a:r>
          </a:p>
          <a:p>
            <a:r>
              <a:rPr lang="en-GB" b="1" i="1" dirty="0">
                <a:solidFill>
                  <a:srgbClr val="C00000"/>
                </a:solidFill>
              </a:rPr>
              <a:t>Convolutional methods for music analysis</a:t>
            </a:r>
          </a:p>
          <a:p>
            <a:pPr lvl="1"/>
            <a:r>
              <a:rPr lang="en-GB" dirty="0"/>
              <a:t>Velarde, G., Cancino Chacon, C., Meredith, D., Weyde, T. and Grachten, M. (2018). </a:t>
            </a:r>
            <a:r>
              <a:rPr lang="en-GB" b="1" dirty="0"/>
              <a:t>Convolution-based classification of audio and symbolic representations of music</a:t>
            </a:r>
            <a:r>
              <a:rPr lang="en-GB" dirty="0"/>
              <a:t>. </a:t>
            </a:r>
            <a:r>
              <a:rPr lang="en-GB" i="1" dirty="0"/>
              <a:t>Journal of New Music Research</a:t>
            </a:r>
            <a:r>
              <a:rPr lang="en-GB" dirty="0"/>
              <a:t>, 47(3). pp 191-205.</a:t>
            </a:r>
          </a:p>
          <a:p>
            <a:r>
              <a:rPr lang="en-GB" b="1" i="1" dirty="0">
                <a:solidFill>
                  <a:srgbClr val="C00000"/>
                </a:solidFill>
              </a:rPr>
              <a:t>Deep learning methods for collision avoidance in mobile robots</a:t>
            </a:r>
          </a:p>
          <a:p>
            <a:pPr lvl="1"/>
            <a:r>
              <a:rPr lang="en-GB" dirty="0"/>
              <a:t>Schmuck, V. and Meredith, D. (2019). </a:t>
            </a:r>
            <a:r>
              <a:rPr lang="en-GB" b="1" dirty="0"/>
              <a:t>Training networks separately on static and dynamic obstacles improves collision avoidance during indoor robot navigation</a:t>
            </a:r>
            <a:r>
              <a:rPr lang="en-GB" dirty="0"/>
              <a:t>. </a:t>
            </a:r>
            <a:r>
              <a:rPr lang="en-GB" i="1" dirty="0"/>
              <a:t>27th European Symposium on Artificial Neural Networks, Computational Intelligence and Machine Learning (</a:t>
            </a:r>
            <a:r>
              <a:rPr lang="en-GB" i="1" dirty="0" err="1"/>
              <a:t>ESANN</a:t>
            </a:r>
            <a:r>
              <a:rPr lang="en-GB" i="1" dirty="0"/>
              <a:t> 2019)</a:t>
            </a:r>
            <a:r>
              <a:rPr lang="en-GB" dirty="0"/>
              <a:t>, Bruges, Belgium, 24-26 April, 2019.</a:t>
            </a:r>
          </a:p>
          <a:p>
            <a:r>
              <a:rPr lang="en-GB" b="1" i="1" dirty="0">
                <a:solidFill>
                  <a:srgbClr val="C00000"/>
                </a:solidFill>
              </a:rPr>
              <a:t>Computational modelling of musical memory</a:t>
            </a:r>
          </a:p>
          <a:p>
            <a:pPr lvl="1"/>
            <a:r>
              <a:rPr lang="en-GB" dirty="0"/>
              <a:t>Agres, K. R. and Meredith, D. (2018). </a:t>
            </a:r>
            <a:r>
              <a:rPr lang="en-GB" b="1" dirty="0"/>
              <a:t>Modelling novice and expert listeners' ability to detect changes in short melodies</a:t>
            </a:r>
            <a:r>
              <a:rPr lang="en-GB" dirty="0"/>
              <a:t>. </a:t>
            </a:r>
            <a:r>
              <a:rPr lang="en-GB" i="1" dirty="0"/>
              <a:t>15th International Conference on Music Perception and Cognition/10th Triennial Conference of the European Society for the Cognitive Sciences of Music (ICMPC15/ESCOM10)</a:t>
            </a:r>
            <a:r>
              <a:rPr lang="en-GB" dirty="0"/>
              <a:t>, Graz, Austria, 23-28 July 2018.</a:t>
            </a:r>
          </a:p>
          <a:p>
            <a:r>
              <a:rPr lang="en-GB" b="1" i="1" dirty="0">
                <a:solidFill>
                  <a:srgbClr val="C00000"/>
                </a:solidFill>
              </a:rPr>
              <a:t>Compression-based, geometric pattern discovery in music</a:t>
            </a:r>
          </a:p>
          <a:p>
            <a:pPr lvl="1"/>
            <a:r>
              <a:rPr lang="en-GB" dirty="0"/>
              <a:t>Meredith, D. (2019). </a:t>
            </a:r>
            <a:r>
              <a:rPr lang="en-GB" b="1" dirty="0"/>
              <a:t>Music analysis and data compression</a:t>
            </a:r>
            <a:r>
              <a:rPr lang="en-GB" dirty="0"/>
              <a:t>. In: Grimshaw-Aagaard, M., Walther-Hansen, M. &amp; Knakkergaard, M. (eds.), </a:t>
            </a:r>
            <a:r>
              <a:rPr lang="en-GB" i="1" dirty="0"/>
              <a:t>The Oxford Handbook of Sound and Imagination</a:t>
            </a:r>
            <a:r>
              <a:rPr lang="en-GB" dirty="0"/>
              <a:t>, Vol. 2, Oxford University Press.</a:t>
            </a:r>
          </a:p>
          <a:p>
            <a:pPr lvl="1"/>
            <a:r>
              <a:rPr lang="en-GB" dirty="0"/>
              <a:t>Meredith, D. (2019). </a:t>
            </a:r>
            <a:r>
              <a:rPr lang="en-GB" b="1" dirty="0" err="1"/>
              <a:t>RECURSIA-RRT</a:t>
            </a:r>
            <a:r>
              <a:rPr lang="en-GB" b="1" dirty="0"/>
              <a:t>: Recursive translatable point-set pattern discovery with removal of redundant translators</a:t>
            </a:r>
            <a:r>
              <a:rPr lang="en-GB" dirty="0"/>
              <a:t>. </a:t>
            </a:r>
            <a:r>
              <a:rPr lang="en-GB" i="1" dirty="0"/>
              <a:t>12th International Workshop on Machine Learning and Music (MML 2019)</a:t>
            </a:r>
            <a:r>
              <a:rPr lang="en-GB" dirty="0"/>
              <a:t>, Würzburg, Germany, 16 September 2019.</a:t>
            </a:r>
          </a:p>
          <a:p>
            <a:pPr lvl="1"/>
            <a:r>
              <a:rPr lang="en-GB" dirty="0"/>
              <a:t>Schmuck, V. and Meredith, D. (2019). </a:t>
            </a:r>
            <a:r>
              <a:rPr lang="en-GB" b="1" dirty="0" err="1"/>
              <a:t>OPTISIA</a:t>
            </a:r>
            <a:r>
              <a:rPr lang="en-GB" b="1" dirty="0"/>
              <a:t>: An evolutionary approach to parameter optimisation in a family of point-set pattern-discovery algorithms</a:t>
            </a:r>
            <a:r>
              <a:rPr lang="en-GB" dirty="0"/>
              <a:t>. </a:t>
            </a:r>
            <a:r>
              <a:rPr lang="en-GB" i="1" dirty="0"/>
              <a:t>12th International Workshop on Machine Learning and Music (MML 2019)</a:t>
            </a:r>
            <a:r>
              <a:rPr lang="en-GB" dirty="0"/>
              <a:t>, Würzburg, Germany, 16 September 2019.</a:t>
            </a:r>
          </a:p>
          <a:p>
            <a:pPr marL="0" indent="0">
              <a:buNone/>
            </a:pPr>
            <a:endParaRPr lang="en-GB" dirty="0"/>
          </a:p>
        </p:txBody>
      </p:sp>
      <p:sp>
        <p:nvSpPr>
          <p:cNvPr id="4" name="Rectangle 3">
            <a:extLst>
              <a:ext uri="{FF2B5EF4-FFF2-40B4-BE49-F238E27FC236}">
                <a16:creationId xmlns:a16="http://schemas.microsoft.com/office/drawing/2014/main" id="{A78E1585-6603-41DC-868C-5A02081F3CA4}"/>
              </a:ext>
            </a:extLst>
          </p:cNvPr>
          <p:cNvSpPr/>
          <p:nvPr/>
        </p:nvSpPr>
        <p:spPr>
          <a:xfrm>
            <a:off x="4811486" y="3445332"/>
            <a:ext cx="6950528" cy="669467"/>
          </a:xfrm>
          <a:prstGeom prst="rect">
            <a:avLst/>
          </a:prstGeom>
          <a:solidFill>
            <a:schemeClr val="accent1">
              <a:alpha val="27000"/>
            </a:schemeClr>
          </a:solidFill>
          <a:ln>
            <a:solidFill>
              <a:schemeClr val="accent1">
                <a:shade val="50000"/>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A0865A1-558D-4D1B-96E9-364AB2BEB4B5}"/>
              </a:ext>
            </a:extLst>
          </p:cNvPr>
          <p:cNvSpPr txBox="1"/>
          <p:nvPr/>
        </p:nvSpPr>
        <p:spPr>
          <a:xfrm>
            <a:off x="356028" y="3592925"/>
            <a:ext cx="3967843" cy="3046988"/>
          </a:xfrm>
          <a:prstGeom prst="rect">
            <a:avLst/>
          </a:prstGeom>
          <a:noFill/>
        </p:spPr>
        <p:txBody>
          <a:bodyPr wrap="square" rtlCol="0">
            <a:spAutoFit/>
          </a:bodyPr>
          <a:lstStyle/>
          <a:p>
            <a:pPr marL="285750" indent="-285750">
              <a:buFont typeface="Arial" panose="020B0604020202020204" pitchFamily="34" charset="0"/>
              <a:buChar char="•"/>
            </a:pPr>
            <a:r>
              <a:rPr lang="en-GB" sz="1600" dirty="0"/>
              <a:t>Sensor-fusion, NN-based solutions for anticipating and avoiding collisions</a:t>
            </a:r>
          </a:p>
          <a:p>
            <a:pPr marL="285750" indent="-285750">
              <a:buFont typeface="Arial" panose="020B0604020202020204" pitchFamily="34" charset="0"/>
              <a:buChar char="•"/>
            </a:pPr>
            <a:r>
              <a:rPr lang="en-GB" sz="1600" dirty="0"/>
              <a:t>Implemented on the Pepper </a:t>
            </a:r>
          </a:p>
          <a:p>
            <a:pPr marL="285750" indent="-285750">
              <a:buFont typeface="Arial" panose="020B0604020202020204" pitchFamily="34" charset="0"/>
              <a:buChar char="•"/>
            </a:pPr>
            <a:r>
              <a:rPr lang="en-GB" sz="1600" dirty="0"/>
              <a:t>A </a:t>
            </a:r>
            <a:r>
              <a:rPr lang="en-GB" sz="1600" dirty="0" err="1"/>
              <a:t>DNN</a:t>
            </a:r>
            <a:r>
              <a:rPr lang="en-GB" sz="1600" dirty="0"/>
              <a:t> trained using laser and sonar readings</a:t>
            </a:r>
          </a:p>
          <a:p>
            <a:pPr marL="285750" indent="-285750">
              <a:buFont typeface="Arial" panose="020B0604020202020204" pitchFamily="34" charset="0"/>
              <a:buChar char="•"/>
            </a:pPr>
            <a:r>
              <a:rPr lang="en-GB" sz="1600" dirty="0"/>
              <a:t>Each camera feed used to train a separate CNN</a:t>
            </a:r>
          </a:p>
          <a:p>
            <a:pPr marL="285750" indent="-285750">
              <a:buFont typeface="Arial" panose="020B0604020202020204" pitchFamily="34" charset="0"/>
              <a:buChar char="•"/>
            </a:pPr>
            <a:r>
              <a:rPr lang="en-GB" sz="1600" dirty="0"/>
              <a:t>Models combined using a </a:t>
            </a:r>
            <a:r>
              <a:rPr lang="en-GB" sz="1600" dirty="0" err="1"/>
              <a:t>WAE</a:t>
            </a:r>
            <a:endParaRPr lang="en-GB" sz="1600" dirty="0"/>
          </a:p>
          <a:p>
            <a:pPr marL="742950" lvl="1" indent="-285750">
              <a:buFont typeface="Arial" panose="020B0604020202020204" pitchFamily="34" charset="0"/>
              <a:buChar char="•"/>
            </a:pPr>
            <a:r>
              <a:rPr lang="en-GB" sz="1600" dirty="0"/>
              <a:t>Weights depended on accuracies of models</a:t>
            </a:r>
          </a:p>
          <a:p>
            <a:pPr marL="285750" indent="-285750">
              <a:buFont typeface="Arial" panose="020B0604020202020204" pitchFamily="34" charset="0"/>
              <a:buChar char="•"/>
            </a:pPr>
            <a:r>
              <a:rPr lang="en-GB" sz="1600" dirty="0"/>
              <a:t>Methods that separately train for dynamic and static objects perform better</a:t>
            </a:r>
          </a:p>
        </p:txBody>
      </p:sp>
      <p:pic>
        <p:nvPicPr>
          <p:cNvPr id="6" name="Picture 5">
            <a:extLst>
              <a:ext uri="{FF2B5EF4-FFF2-40B4-BE49-F238E27FC236}">
                <a16:creationId xmlns:a16="http://schemas.microsoft.com/office/drawing/2014/main" id="{363569C8-FE41-4497-8F99-5F8CF5192A31}"/>
              </a:ext>
            </a:extLst>
          </p:cNvPr>
          <p:cNvPicPr>
            <a:picLocks noChangeAspect="1"/>
          </p:cNvPicPr>
          <p:nvPr/>
        </p:nvPicPr>
        <p:blipFill>
          <a:blip r:embed="rId2"/>
          <a:stretch>
            <a:fillRect/>
          </a:stretch>
        </p:blipFill>
        <p:spPr>
          <a:xfrm>
            <a:off x="838200" y="911682"/>
            <a:ext cx="2876550" cy="2533650"/>
          </a:xfrm>
          <a:prstGeom prst="rect">
            <a:avLst/>
          </a:prstGeom>
        </p:spPr>
      </p:pic>
    </p:spTree>
    <p:extLst>
      <p:ext uri="{BB962C8B-B14F-4D97-AF65-F5344CB8AC3E}">
        <p14:creationId xmlns:p14="http://schemas.microsoft.com/office/powerpoint/2010/main" val="357707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42176-3AA8-43DE-B3A4-4FF0421E3C0D}"/>
              </a:ext>
            </a:extLst>
          </p:cNvPr>
          <p:cNvSpPr>
            <a:spLocks noGrp="1"/>
          </p:cNvSpPr>
          <p:nvPr>
            <p:ph type="title"/>
          </p:nvPr>
        </p:nvSpPr>
        <p:spPr>
          <a:xfrm>
            <a:off x="838200" y="218087"/>
            <a:ext cx="10515600" cy="650364"/>
          </a:xfrm>
        </p:spPr>
        <p:txBody>
          <a:bodyPr>
            <a:normAutofit fontScale="90000"/>
          </a:bodyPr>
          <a:lstStyle/>
          <a:p>
            <a:r>
              <a:rPr lang="en-GB" dirty="0"/>
              <a:t>Research topics and recent papers</a:t>
            </a:r>
          </a:p>
        </p:txBody>
      </p:sp>
      <p:sp>
        <p:nvSpPr>
          <p:cNvPr id="3" name="Content Placeholder 2">
            <a:extLst>
              <a:ext uri="{FF2B5EF4-FFF2-40B4-BE49-F238E27FC236}">
                <a16:creationId xmlns:a16="http://schemas.microsoft.com/office/drawing/2014/main" id="{8F8ABE12-D1BB-4CDA-8889-E4D1EE545736}"/>
              </a:ext>
            </a:extLst>
          </p:cNvPr>
          <p:cNvSpPr>
            <a:spLocks noGrp="1"/>
          </p:cNvSpPr>
          <p:nvPr>
            <p:ph idx="1"/>
          </p:nvPr>
        </p:nvSpPr>
        <p:spPr>
          <a:xfrm>
            <a:off x="4323871" y="868452"/>
            <a:ext cx="7508189" cy="5858592"/>
          </a:xfrm>
        </p:spPr>
        <p:txBody>
          <a:bodyPr>
            <a:normAutofit fontScale="55000" lnSpcReduction="20000"/>
          </a:bodyPr>
          <a:lstStyle/>
          <a:p>
            <a:r>
              <a:rPr lang="en-GB" b="1" i="1" dirty="0">
                <a:solidFill>
                  <a:srgbClr val="C00000"/>
                </a:solidFill>
              </a:rPr>
              <a:t>Computational modelling of Milton Babbitt's compositional processes </a:t>
            </a:r>
          </a:p>
          <a:p>
            <a:pPr lvl="1"/>
            <a:r>
              <a:rPr lang="en-GB" dirty="0"/>
              <a:t>Bemman, B. and Meredith, D. (2018). </a:t>
            </a:r>
            <a:r>
              <a:rPr lang="en-GB" b="1" dirty="0"/>
              <a:t>Generating new musical works in the style of Milton Babbitt</a:t>
            </a:r>
            <a:r>
              <a:rPr lang="en-GB" dirty="0"/>
              <a:t>. </a:t>
            </a:r>
            <a:r>
              <a:rPr lang="en-GB" i="1" dirty="0"/>
              <a:t>Computer Music Journal</a:t>
            </a:r>
            <a:r>
              <a:rPr lang="en-GB" dirty="0"/>
              <a:t>, 42(1). pp. 60-79.</a:t>
            </a:r>
          </a:p>
          <a:p>
            <a:pPr lvl="1"/>
            <a:r>
              <a:rPr lang="en-GB" dirty="0"/>
              <a:t>Bemman, B. and Meredith, D. (2018). </a:t>
            </a:r>
            <a:r>
              <a:rPr lang="en-GB" b="1" dirty="0"/>
              <a:t>Predicting Babbitt's orderings of time-point classes from array aggregate partitions in </a:t>
            </a:r>
            <a:r>
              <a:rPr lang="en-GB" b="1" i="1" dirty="0"/>
              <a:t>None but the Lonely Flute</a:t>
            </a:r>
            <a:r>
              <a:rPr lang="en-GB" b="1" dirty="0"/>
              <a:t> and </a:t>
            </a:r>
            <a:r>
              <a:rPr lang="en-GB" b="1" i="1" dirty="0"/>
              <a:t>Around the Horn</a:t>
            </a:r>
            <a:r>
              <a:rPr lang="en-GB" dirty="0"/>
              <a:t>. </a:t>
            </a:r>
            <a:r>
              <a:rPr lang="en-GB" i="1" dirty="0"/>
              <a:t>Journal of Mathematics and Music</a:t>
            </a:r>
            <a:r>
              <a:rPr lang="en-GB" dirty="0"/>
              <a:t>, 12(1):1-19.</a:t>
            </a:r>
          </a:p>
          <a:p>
            <a:pPr lvl="1"/>
            <a:r>
              <a:rPr lang="en-GB" dirty="0"/>
              <a:t>Bemman, B. and Meredith, D. (2019). </a:t>
            </a:r>
            <a:r>
              <a:rPr lang="en-GB" b="1" dirty="0"/>
              <a:t>Backtracking search heuristics for solving the all-partition array problem</a:t>
            </a:r>
            <a:r>
              <a:rPr lang="en-GB" dirty="0"/>
              <a:t>. </a:t>
            </a:r>
            <a:r>
              <a:rPr lang="en-GB" i="1" dirty="0"/>
              <a:t>20th International Society for Music Information Retrieval Conference (</a:t>
            </a:r>
            <a:r>
              <a:rPr lang="en-GB" i="1" dirty="0" err="1"/>
              <a:t>ISMIR</a:t>
            </a:r>
            <a:r>
              <a:rPr lang="en-GB" i="1" dirty="0"/>
              <a:t> 2019)</a:t>
            </a:r>
            <a:r>
              <a:rPr lang="en-GB" dirty="0"/>
              <a:t>, Delft, The Netherlands, 4-8 November 2019.</a:t>
            </a:r>
          </a:p>
          <a:p>
            <a:r>
              <a:rPr lang="en-GB" b="1" i="1" dirty="0">
                <a:solidFill>
                  <a:srgbClr val="C00000"/>
                </a:solidFill>
              </a:rPr>
              <a:t>Convolutional methods for music analysis</a:t>
            </a:r>
          </a:p>
          <a:p>
            <a:pPr lvl="1"/>
            <a:r>
              <a:rPr lang="en-GB" dirty="0"/>
              <a:t>Velarde, G., Cancino Chacon, C., Meredith, D., Weyde, T. and Grachten, M. (2018). </a:t>
            </a:r>
            <a:r>
              <a:rPr lang="en-GB" b="1" dirty="0"/>
              <a:t>Convolution-based classification of audio and symbolic representations of music</a:t>
            </a:r>
            <a:r>
              <a:rPr lang="en-GB" dirty="0"/>
              <a:t>. </a:t>
            </a:r>
            <a:r>
              <a:rPr lang="en-GB" i="1" dirty="0"/>
              <a:t>Journal of New Music Research</a:t>
            </a:r>
            <a:r>
              <a:rPr lang="en-GB" dirty="0"/>
              <a:t>, 47(3). pp 191-205.</a:t>
            </a:r>
          </a:p>
          <a:p>
            <a:r>
              <a:rPr lang="en-GB" b="1" i="1" dirty="0">
                <a:solidFill>
                  <a:srgbClr val="C00000"/>
                </a:solidFill>
              </a:rPr>
              <a:t>Deep learning methods for collision avoidance in mobile robots</a:t>
            </a:r>
          </a:p>
          <a:p>
            <a:pPr lvl="1"/>
            <a:r>
              <a:rPr lang="en-GB" dirty="0"/>
              <a:t>Schmuck, V. and Meredith, D. (2019). </a:t>
            </a:r>
            <a:r>
              <a:rPr lang="en-GB" b="1" dirty="0"/>
              <a:t>Training networks separately on static and dynamic obstacles improves collision avoidance during indoor robot navigation</a:t>
            </a:r>
            <a:r>
              <a:rPr lang="en-GB" dirty="0"/>
              <a:t>. </a:t>
            </a:r>
            <a:r>
              <a:rPr lang="en-GB" i="1" dirty="0"/>
              <a:t>27th European Symposium on Artificial Neural Networks, Computational Intelligence and Machine Learning (</a:t>
            </a:r>
            <a:r>
              <a:rPr lang="en-GB" i="1" dirty="0" err="1"/>
              <a:t>ESANN</a:t>
            </a:r>
            <a:r>
              <a:rPr lang="en-GB" i="1" dirty="0"/>
              <a:t> 2019)</a:t>
            </a:r>
            <a:r>
              <a:rPr lang="en-GB" dirty="0"/>
              <a:t>, Bruges, Belgium, 24-26 April, 2019.</a:t>
            </a:r>
          </a:p>
          <a:p>
            <a:r>
              <a:rPr lang="en-GB" b="1" i="1" dirty="0">
                <a:solidFill>
                  <a:srgbClr val="C00000"/>
                </a:solidFill>
              </a:rPr>
              <a:t>Computational modelling of musical memory</a:t>
            </a:r>
          </a:p>
          <a:p>
            <a:pPr lvl="1"/>
            <a:r>
              <a:rPr lang="en-GB" dirty="0"/>
              <a:t>Agres, K. R. and Meredith, D. (2018). </a:t>
            </a:r>
            <a:r>
              <a:rPr lang="en-GB" b="1" dirty="0"/>
              <a:t>Modelling novice and expert listeners' ability to detect changes in short melodies</a:t>
            </a:r>
            <a:r>
              <a:rPr lang="en-GB" dirty="0"/>
              <a:t>. </a:t>
            </a:r>
            <a:r>
              <a:rPr lang="en-GB" i="1" dirty="0"/>
              <a:t>15th International Conference on Music Perception and Cognition/10th Triennial Conference of the European Society for the Cognitive Sciences of Music (ICMPC15/ESCOM10)</a:t>
            </a:r>
            <a:r>
              <a:rPr lang="en-GB" dirty="0"/>
              <a:t>, Graz, Austria, 23-28 July 2018.</a:t>
            </a:r>
          </a:p>
          <a:p>
            <a:r>
              <a:rPr lang="en-GB" b="1" i="1" dirty="0">
                <a:solidFill>
                  <a:srgbClr val="C00000"/>
                </a:solidFill>
              </a:rPr>
              <a:t>Compression-based, geometric pattern discovery in music</a:t>
            </a:r>
          </a:p>
          <a:p>
            <a:pPr lvl="1"/>
            <a:r>
              <a:rPr lang="en-GB" dirty="0"/>
              <a:t>Meredith, D. (2019). </a:t>
            </a:r>
            <a:r>
              <a:rPr lang="en-GB" b="1" dirty="0"/>
              <a:t>Music analysis and data compression</a:t>
            </a:r>
            <a:r>
              <a:rPr lang="en-GB" dirty="0"/>
              <a:t>. In: Grimshaw-Aagaard, M., Walther-Hansen, M. &amp; Knakkergaard, M. (eds.), </a:t>
            </a:r>
            <a:r>
              <a:rPr lang="en-GB" i="1" dirty="0"/>
              <a:t>The Oxford Handbook of Sound and Imagination</a:t>
            </a:r>
            <a:r>
              <a:rPr lang="en-GB" dirty="0"/>
              <a:t>, Vol. 2, Oxford University Press.</a:t>
            </a:r>
          </a:p>
          <a:p>
            <a:pPr lvl="1"/>
            <a:r>
              <a:rPr lang="en-GB" dirty="0"/>
              <a:t>Meredith, D. (2019). </a:t>
            </a:r>
            <a:r>
              <a:rPr lang="en-GB" b="1" dirty="0" err="1"/>
              <a:t>RECURSIA-RRT</a:t>
            </a:r>
            <a:r>
              <a:rPr lang="en-GB" b="1" dirty="0"/>
              <a:t>: Recursive translatable point-set pattern discovery with removal of redundant translators</a:t>
            </a:r>
            <a:r>
              <a:rPr lang="en-GB" dirty="0"/>
              <a:t>. </a:t>
            </a:r>
            <a:r>
              <a:rPr lang="en-GB" i="1" dirty="0"/>
              <a:t>12th International Workshop on Machine Learning and Music (MML 2019)</a:t>
            </a:r>
            <a:r>
              <a:rPr lang="en-GB" dirty="0"/>
              <a:t>, Würzburg, Germany, 16 September 2019.</a:t>
            </a:r>
          </a:p>
          <a:p>
            <a:pPr lvl="1"/>
            <a:r>
              <a:rPr lang="en-GB" dirty="0"/>
              <a:t>Schmuck, V. and Meredith, D. (2019). </a:t>
            </a:r>
            <a:r>
              <a:rPr lang="en-GB" b="1" dirty="0" err="1"/>
              <a:t>OPTISIA</a:t>
            </a:r>
            <a:r>
              <a:rPr lang="en-GB" b="1" dirty="0"/>
              <a:t>: An evolutionary approach to parameter optimisation in a family of point-set pattern-discovery algorithms</a:t>
            </a:r>
            <a:r>
              <a:rPr lang="en-GB" dirty="0"/>
              <a:t>. </a:t>
            </a:r>
            <a:r>
              <a:rPr lang="en-GB" i="1" dirty="0"/>
              <a:t>12th International Workshop on Machine Learning and Music (MML 2019)</a:t>
            </a:r>
            <a:r>
              <a:rPr lang="en-GB" dirty="0"/>
              <a:t>, Würzburg, Germany, 16 September 2019.</a:t>
            </a:r>
          </a:p>
          <a:p>
            <a:pPr marL="0" indent="0">
              <a:buNone/>
            </a:pPr>
            <a:endParaRPr lang="en-GB" dirty="0"/>
          </a:p>
        </p:txBody>
      </p:sp>
      <p:sp>
        <p:nvSpPr>
          <p:cNvPr id="4" name="Rectangle 3">
            <a:extLst>
              <a:ext uri="{FF2B5EF4-FFF2-40B4-BE49-F238E27FC236}">
                <a16:creationId xmlns:a16="http://schemas.microsoft.com/office/drawing/2014/main" id="{143FD937-75AC-4FD5-8BDC-DD7C6B55BE2C}"/>
              </a:ext>
            </a:extLst>
          </p:cNvPr>
          <p:cNvSpPr/>
          <p:nvPr/>
        </p:nvSpPr>
        <p:spPr>
          <a:xfrm>
            <a:off x="4811486" y="4347549"/>
            <a:ext cx="6950528" cy="638108"/>
          </a:xfrm>
          <a:prstGeom prst="rect">
            <a:avLst/>
          </a:prstGeom>
          <a:solidFill>
            <a:schemeClr val="accent1">
              <a:alpha val="27000"/>
            </a:schemeClr>
          </a:solidFill>
          <a:ln>
            <a:solidFill>
              <a:schemeClr val="accent1">
                <a:shade val="50000"/>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image10.png" descr="Shape 88">
            <a:extLst>
              <a:ext uri="{FF2B5EF4-FFF2-40B4-BE49-F238E27FC236}">
                <a16:creationId xmlns:a16="http://schemas.microsoft.com/office/drawing/2014/main" id="{4A304A8B-A7F7-48FD-A0BA-A04B539D3BE7}"/>
              </a:ext>
            </a:extLst>
          </p:cNvPr>
          <p:cNvPicPr>
            <a:picLocks noChangeAspect="1"/>
          </p:cNvPicPr>
          <p:nvPr/>
        </p:nvPicPr>
        <p:blipFill>
          <a:blip r:embed="rId2"/>
          <a:stretch>
            <a:fillRect/>
          </a:stretch>
        </p:blipFill>
        <p:spPr>
          <a:xfrm>
            <a:off x="272228" y="1138008"/>
            <a:ext cx="3897002" cy="1128754"/>
          </a:xfrm>
          <a:prstGeom prst="rect">
            <a:avLst/>
          </a:prstGeom>
          <a:ln w="12700">
            <a:miter lim="400000"/>
          </a:ln>
        </p:spPr>
      </p:pic>
      <p:sp>
        <p:nvSpPr>
          <p:cNvPr id="6" name="Shape 123" descr="Shape 80">
            <a:extLst>
              <a:ext uri="{FF2B5EF4-FFF2-40B4-BE49-F238E27FC236}">
                <a16:creationId xmlns:a16="http://schemas.microsoft.com/office/drawing/2014/main" id="{BBD2D3B0-FEAA-45CA-B6C3-0AB759886750}"/>
              </a:ext>
            </a:extLst>
          </p:cNvPr>
          <p:cNvSpPr txBox="1">
            <a:spLocks/>
          </p:cNvSpPr>
          <p:nvPr/>
        </p:nvSpPr>
        <p:spPr>
          <a:xfrm>
            <a:off x="238482" y="2437966"/>
            <a:ext cx="4015344" cy="2085048"/>
          </a:xfrm>
          <a:prstGeom prst="rect">
            <a:avLst/>
          </a:prstGeom>
        </p:spPr>
        <p:txBody>
          <a:bodyPr vert="horz" lIns="91440" tIns="45720" rIns="91440" bIns="45720" rtlCol="0">
            <a:normAutofit fontScale="92500"/>
          </a:bodyPr>
          <a:lstStyle>
            <a:lvl1pPr marL="0" indent="0" algn="l" defTabSz="896111" rtl="0" eaLnBrk="1" latinLnBrk="0" hangingPunct="1">
              <a:spcBef>
                <a:spcPct val="20000"/>
              </a:spcBef>
              <a:buSzTx/>
              <a:buFont typeface="Arial"/>
              <a:buNone/>
              <a:defRPr sz="1568"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i="1" dirty="0"/>
              <a:t>Top</a:t>
            </a:r>
            <a:r>
              <a:rPr lang="en-US" sz="2000" dirty="0"/>
              <a:t>: A scale–non-scale trial containing a minor third non-scale tone change on the first metrical position of rhythm </a:t>
            </a:r>
          </a:p>
          <a:p>
            <a:r>
              <a:rPr lang="en-US" sz="2000" b="1" i="1" dirty="0"/>
              <a:t>Bottom</a:t>
            </a:r>
            <a:r>
              <a:rPr lang="en-US" sz="2000" dirty="0"/>
              <a:t>: A scale–scale trial containing a major third tone change on the first metrical position of rhythm 2.</a:t>
            </a:r>
          </a:p>
        </p:txBody>
      </p:sp>
      <p:pic>
        <p:nvPicPr>
          <p:cNvPr id="7" name="image7.png" descr="Shape 163">
            <a:extLst>
              <a:ext uri="{FF2B5EF4-FFF2-40B4-BE49-F238E27FC236}">
                <a16:creationId xmlns:a16="http://schemas.microsoft.com/office/drawing/2014/main" id="{8DFAC4F3-255A-4DAD-A8C7-B6A6D5B5B99B}"/>
              </a:ext>
            </a:extLst>
          </p:cNvPr>
          <p:cNvPicPr>
            <a:picLocks noChangeAspect="1"/>
          </p:cNvPicPr>
          <p:nvPr/>
        </p:nvPicPr>
        <p:blipFill>
          <a:blip r:embed="rId3"/>
          <a:stretch>
            <a:fillRect/>
          </a:stretch>
        </p:blipFill>
        <p:spPr>
          <a:xfrm>
            <a:off x="429986" y="4702406"/>
            <a:ext cx="3652470" cy="1604590"/>
          </a:xfrm>
          <a:prstGeom prst="rect">
            <a:avLst/>
          </a:prstGeom>
          <a:ln w="12700">
            <a:miter lim="400000"/>
          </a:ln>
        </p:spPr>
      </p:pic>
    </p:spTree>
    <p:extLst>
      <p:ext uri="{BB962C8B-B14F-4D97-AF65-F5344CB8AC3E}">
        <p14:creationId xmlns:p14="http://schemas.microsoft.com/office/powerpoint/2010/main" val="1888490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42176-3AA8-43DE-B3A4-4FF0421E3C0D}"/>
              </a:ext>
            </a:extLst>
          </p:cNvPr>
          <p:cNvSpPr>
            <a:spLocks noGrp="1"/>
          </p:cNvSpPr>
          <p:nvPr>
            <p:ph type="title"/>
          </p:nvPr>
        </p:nvSpPr>
        <p:spPr>
          <a:xfrm>
            <a:off x="838200" y="218087"/>
            <a:ext cx="10515600" cy="650364"/>
          </a:xfrm>
        </p:spPr>
        <p:txBody>
          <a:bodyPr>
            <a:normAutofit fontScale="90000"/>
          </a:bodyPr>
          <a:lstStyle/>
          <a:p>
            <a:r>
              <a:rPr lang="en-GB" dirty="0"/>
              <a:t>Research topics and recent papers</a:t>
            </a:r>
          </a:p>
        </p:txBody>
      </p:sp>
      <p:sp>
        <p:nvSpPr>
          <p:cNvPr id="3" name="Content Placeholder 2">
            <a:extLst>
              <a:ext uri="{FF2B5EF4-FFF2-40B4-BE49-F238E27FC236}">
                <a16:creationId xmlns:a16="http://schemas.microsoft.com/office/drawing/2014/main" id="{8F8ABE12-D1BB-4CDA-8889-E4D1EE545736}"/>
              </a:ext>
            </a:extLst>
          </p:cNvPr>
          <p:cNvSpPr>
            <a:spLocks noGrp="1"/>
          </p:cNvSpPr>
          <p:nvPr>
            <p:ph idx="1"/>
          </p:nvPr>
        </p:nvSpPr>
        <p:spPr>
          <a:xfrm>
            <a:off x="4323871" y="868452"/>
            <a:ext cx="7508189" cy="5858592"/>
          </a:xfrm>
        </p:spPr>
        <p:txBody>
          <a:bodyPr>
            <a:normAutofit fontScale="55000" lnSpcReduction="20000"/>
          </a:bodyPr>
          <a:lstStyle/>
          <a:p>
            <a:r>
              <a:rPr lang="en-GB" b="1" i="1" dirty="0">
                <a:solidFill>
                  <a:srgbClr val="C00000"/>
                </a:solidFill>
              </a:rPr>
              <a:t>Computational modelling of Milton Babbitt's compositional processes </a:t>
            </a:r>
          </a:p>
          <a:p>
            <a:pPr lvl="1"/>
            <a:r>
              <a:rPr lang="en-GB" dirty="0"/>
              <a:t>Bemman, B. and Meredith, D. (2018). </a:t>
            </a:r>
            <a:r>
              <a:rPr lang="en-GB" b="1" dirty="0"/>
              <a:t>Generating new musical works in the style of Milton Babbitt</a:t>
            </a:r>
            <a:r>
              <a:rPr lang="en-GB" dirty="0"/>
              <a:t>. </a:t>
            </a:r>
            <a:r>
              <a:rPr lang="en-GB" i="1" dirty="0"/>
              <a:t>Computer Music Journal</a:t>
            </a:r>
            <a:r>
              <a:rPr lang="en-GB" dirty="0"/>
              <a:t>, 42(1). pp. 60-79.</a:t>
            </a:r>
          </a:p>
          <a:p>
            <a:pPr lvl="1"/>
            <a:r>
              <a:rPr lang="en-GB" dirty="0"/>
              <a:t>Bemman, B. and Meredith, D. (2018). </a:t>
            </a:r>
            <a:r>
              <a:rPr lang="en-GB" b="1" dirty="0"/>
              <a:t>Predicting Babbitt's orderings of time-point classes from array aggregate partitions in </a:t>
            </a:r>
            <a:r>
              <a:rPr lang="en-GB" b="1" i="1" dirty="0"/>
              <a:t>None but the Lonely Flute</a:t>
            </a:r>
            <a:r>
              <a:rPr lang="en-GB" b="1" dirty="0"/>
              <a:t> and </a:t>
            </a:r>
            <a:r>
              <a:rPr lang="en-GB" b="1" i="1" dirty="0"/>
              <a:t>Around the Horn</a:t>
            </a:r>
            <a:r>
              <a:rPr lang="en-GB" dirty="0"/>
              <a:t>. </a:t>
            </a:r>
            <a:r>
              <a:rPr lang="en-GB" i="1" dirty="0"/>
              <a:t>Journal of Mathematics and Music</a:t>
            </a:r>
            <a:r>
              <a:rPr lang="en-GB" dirty="0"/>
              <a:t>, 12(1):1-19.</a:t>
            </a:r>
          </a:p>
          <a:p>
            <a:pPr lvl="1"/>
            <a:r>
              <a:rPr lang="en-GB" dirty="0"/>
              <a:t>Bemman, B. and Meredith, D. (2019). </a:t>
            </a:r>
            <a:r>
              <a:rPr lang="en-GB" b="1" dirty="0"/>
              <a:t>Backtracking search heuristics for solving the all-partition array problem</a:t>
            </a:r>
            <a:r>
              <a:rPr lang="en-GB" dirty="0"/>
              <a:t>. </a:t>
            </a:r>
            <a:r>
              <a:rPr lang="en-GB" i="1" dirty="0"/>
              <a:t>20th International Society for Music Information Retrieval Conference (</a:t>
            </a:r>
            <a:r>
              <a:rPr lang="en-GB" i="1" dirty="0" err="1"/>
              <a:t>ISMIR</a:t>
            </a:r>
            <a:r>
              <a:rPr lang="en-GB" i="1" dirty="0"/>
              <a:t> 2019)</a:t>
            </a:r>
            <a:r>
              <a:rPr lang="en-GB" dirty="0"/>
              <a:t>, Delft, The Netherlands, 4-8 November 2019.</a:t>
            </a:r>
          </a:p>
          <a:p>
            <a:r>
              <a:rPr lang="en-GB" b="1" i="1" dirty="0">
                <a:solidFill>
                  <a:srgbClr val="C00000"/>
                </a:solidFill>
              </a:rPr>
              <a:t>Convolutional methods for music analysis</a:t>
            </a:r>
          </a:p>
          <a:p>
            <a:pPr lvl="1"/>
            <a:r>
              <a:rPr lang="en-GB" dirty="0"/>
              <a:t>Velarde, G., Cancino Chacon, C., Meredith, D., Weyde, T. and Grachten, M. (2018). </a:t>
            </a:r>
            <a:r>
              <a:rPr lang="en-GB" b="1" dirty="0"/>
              <a:t>Convolution-based classification of audio and symbolic representations of music</a:t>
            </a:r>
            <a:r>
              <a:rPr lang="en-GB" dirty="0"/>
              <a:t>. </a:t>
            </a:r>
            <a:r>
              <a:rPr lang="en-GB" i="1" dirty="0"/>
              <a:t>Journal of New Music Research</a:t>
            </a:r>
            <a:r>
              <a:rPr lang="en-GB" dirty="0"/>
              <a:t>, 47(3). pp 191-205.</a:t>
            </a:r>
          </a:p>
          <a:p>
            <a:r>
              <a:rPr lang="en-GB" b="1" i="1" dirty="0">
                <a:solidFill>
                  <a:srgbClr val="C00000"/>
                </a:solidFill>
              </a:rPr>
              <a:t>Deep learning methods for collision avoidance in mobile robots</a:t>
            </a:r>
          </a:p>
          <a:p>
            <a:pPr lvl="1"/>
            <a:r>
              <a:rPr lang="en-GB" dirty="0"/>
              <a:t>Schmuck, V. and Meredith, D. (2019). </a:t>
            </a:r>
            <a:r>
              <a:rPr lang="en-GB" b="1" dirty="0"/>
              <a:t>Training networks separately on static and dynamic obstacles improves collision avoidance during indoor robot navigation</a:t>
            </a:r>
            <a:r>
              <a:rPr lang="en-GB" dirty="0"/>
              <a:t>. </a:t>
            </a:r>
            <a:r>
              <a:rPr lang="en-GB" i="1" dirty="0"/>
              <a:t>27th European Symposium on Artificial Neural Networks, Computational Intelligence and Machine Learning (</a:t>
            </a:r>
            <a:r>
              <a:rPr lang="en-GB" i="1" dirty="0" err="1"/>
              <a:t>ESANN</a:t>
            </a:r>
            <a:r>
              <a:rPr lang="en-GB" i="1" dirty="0"/>
              <a:t> 2019)</a:t>
            </a:r>
            <a:r>
              <a:rPr lang="en-GB" dirty="0"/>
              <a:t>, Bruges, Belgium, 24-26 April, 2019.</a:t>
            </a:r>
          </a:p>
          <a:p>
            <a:r>
              <a:rPr lang="en-GB" b="1" i="1" dirty="0">
                <a:solidFill>
                  <a:srgbClr val="C00000"/>
                </a:solidFill>
              </a:rPr>
              <a:t>Computational modelling of musical memory</a:t>
            </a:r>
          </a:p>
          <a:p>
            <a:pPr lvl="1"/>
            <a:r>
              <a:rPr lang="en-GB" dirty="0"/>
              <a:t>Agres, K. R. and Meredith, D. (2018). </a:t>
            </a:r>
            <a:r>
              <a:rPr lang="en-GB" b="1" dirty="0"/>
              <a:t>Modelling novice and expert listeners' ability to detect changes in short melodies</a:t>
            </a:r>
            <a:r>
              <a:rPr lang="en-GB" dirty="0"/>
              <a:t>. </a:t>
            </a:r>
            <a:r>
              <a:rPr lang="en-GB" i="1" dirty="0"/>
              <a:t>15th International Conference on Music Perception and Cognition/10th Triennial Conference of the European Society for the Cognitive Sciences of Music (ICMPC15/ESCOM10)</a:t>
            </a:r>
            <a:r>
              <a:rPr lang="en-GB" dirty="0"/>
              <a:t>, Graz, Austria, 23-28 July 2018.</a:t>
            </a:r>
          </a:p>
          <a:p>
            <a:r>
              <a:rPr lang="en-GB" b="1" i="1" dirty="0">
                <a:solidFill>
                  <a:srgbClr val="C00000"/>
                </a:solidFill>
              </a:rPr>
              <a:t>Compression-based, geometric pattern discovery in music</a:t>
            </a:r>
          </a:p>
          <a:p>
            <a:pPr lvl="1"/>
            <a:r>
              <a:rPr lang="en-GB" dirty="0"/>
              <a:t>Meredith, D. (2019). </a:t>
            </a:r>
            <a:r>
              <a:rPr lang="en-GB" b="1" dirty="0"/>
              <a:t>Music analysis and data compression</a:t>
            </a:r>
            <a:r>
              <a:rPr lang="en-GB" dirty="0"/>
              <a:t>. In: Grimshaw-Aagaard, M., Walther-Hansen, M. &amp; Knakkergaard, M. (eds.), </a:t>
            </a:r>
            <a:r>
              <a:rPr lang="en-GB" i="1" dirty="0"/>
              <a:t>The Oxford Handbook of Sound and Imagination</a:t>
            </a:r>
            <a:r>
              <a:rPr lang="en-GB" dirty="0"/>
              <a:t>, Vol. 2, Oxford University Press.</a:t>
            </a:r>
          </a:p>
          <a:p>
            <a:pPr lvl="1"/>
            <a:r>
              <a:rPr lang="en-GB" dirty="0"/>
              <a:t>Meredith, D. (2019). </a:t>
            </a:r>
            <a:r>
              <a:rPr lang="en-GB" b="1" dirty="0" err="1"/>
              <a:t>RECURSIA-RRT</a:t>
            </a:r>
            <a:r>
              <a:rPr lang="en-GB" b="1" dirty="0"/>
              <a:t>: Recursive translatable point-set pattern discovery with removal of redundant translators</a:t>
            </a:r>
            <a:r>
              <a:rPr lang="en-GB" dirty="0"/>
              <a:t>. </a:t>
            </a:r>
            <a:r>
              <a:rPr lang="en-GB" i="1" dirty="0"/>
              <a:t>12th International Workshop on Machine Learning and Music (MML 2019)</a:t>
            </a:r>
            <a:r>
              <a:rPr lang="en-GB" dirty="0"/>
              <a:t>, Würzburg, Germany, 16 September 2019.</a:t>
            </a:r>
          </a:p>
          <a:p>
            <a:pPr lvl="1"/>
            <a:r>
              <a:rPr lang="en-GB" dirty="0"/>
              <a:t>Schmuck, V. and Meredith, D. (2019). </a:t>
            </a:r>
            <a:r>
              <a:rPr lang="en-GB" b="1" dirty="0" err="1"/>
              <a:t>OPTISIA</a:t>
            </a:r>
            <a:r>
              <a:rPr lang="en-GB" b="1" dirty="0"/>
              <a:t>: An evolutionary approach to parameter optimisation in a family of point-set pattern-discovery algorithms</a:t>
            </a:r>
            <a:r>
              <a:rPr lang="en-GB" dirty="0"/>
              <a:t>. </a:t>
            </a:r>
            <a:r>
              <a:rPr lang="en-GB" i="1" dirty="0"/>
              <a:t>12th International Workshop on Machine Learning and Music (MML 2019)</a:t>
            </a:r>
            <a:r>
              <a:rPr lang="en-GB" dirty="0"/>
              <a:t>, Würzburg, Germany, 16 September 2019.</a:t>
            </a:r>
          </a:p>
          <a:p>
            <a:pPr marL="0" indent="0">
              <a:buNone/>
            </a:pPr>
            <a:endParaRPr lang="en-GB" dirty="0"/>
          </a:p>
        </p:txBody>
      </p:sp>
      <p:sp>
        <p:nvSpPr>
          <p:cNvPr id="4" name="Rectangle 3">
            <a:extLst>
              <a:ext uri="{FF2B5EF4-FFF2-40B4-BE49-F238E27FC236}">
                <a16:creationId xmlns:a16="http://schemas.microsoft.com/office/drawing/2014/main" id="{C6EFD646-49B6-4C48-9628-D47136CEDE84}"/>
              </a:ext>
            </a:extLst>
          </p:cNvPr>
          <p:cNvSpPr/>
          <p:nvPr/>
        </p:nvSpPr>
        <p:spPr>
          <a:xfrm>
            <a:off x="4811486" y="5261953"/>
            <a:ext cx="6950528" cy="480261"/>
          </a:xfrm>
          <a:prstGeom prst="rect">
            <a:avLst/>
          </a:prstGeom>
          <a:solidFill>
            <a:schemeClr val="accent1">
              <a:alpha val="27000"/>
            </a:schemeClr>
          </a:solidFill>
          <a:ln>
            <a:solidFill>
              <a:schemeClr val="accent1">
                <a:shade val="50000"/>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D66C47D8-D5E1-48E1-861F-0291657F742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14647" y="1021945"/>
            <a:ext cx="3046368" cy="1459229"/>
          </a:xfrm>
          <a:prstGeom prst="rect">
            <a:avLst/>
          </a:prstGeom>
          <a:noFill/>
          <a:ln>
            <a:noFill/>
          </a:ln>
        </p:spPr>
      </p:pic>
      <p:pic>
        <p:nvPicPr>
          <p:cNvPr id="6" name="Picture 5">
            <a:extLst>
              <a:ext uri="{FF2B5EF4-FFF2-40B4-BE49-F238E27FC236}">
                <a16:creationId xmlns:a16="http://schemas.microsoft.com/office/drawing/2014/main" id="{2C7F7CD5-3A34-44CF-828B-1EE80D4D301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14647" y="2858594"/>
            <a:ext cx="3046368" cy="1320751"/>
          </a:xfrm>
          <a:prstGeom prst="rect">
            <a:avLst/>
          </a:prstGeom>
          <a:noFill/>
          <a:ln>
            <a:noFill/>
          </a:ln>
        </p:spPr>
      </p:pic>
      <p:pic>
        <p:nvPicPr>
          <p:cNvPr id="7" name="Picture 6">
            <a:extLst>
              <a:ext uri="{FF2B5EF4-FFF2-40B4-BE49-F238E27FC236}">
                <a16:creationId xmlns:a16="http://schemas.microsoft.com/office/drawing/2014/main" id="{5C99E7AD-DF49-4354-87D6-6B9D495D7DE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236118" y="4471795"/>
            <a:ext cx="2003425" cy="2060575"/>
          </a:xfrm>
          <a:prstGeom prst="rect">
            <a:avLst/>
          </a:prstGeom>
          <a:noFill/>
          <a:ln>
            <a:noFill/>
          </a:ln>
        </p:spPr>
      </p:pic>
    </p:spTree>
    <p:extLst>
      <p:ext uri="{BB962C8B-B14F-4D97-AF65-F5344CB8AC3E}">
        <p14:creationId xmlns:p14="http://schemas.microsoft.com/office/powerpoint/2010/main" val="3005079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42176-3AA8-43DE-B3A4-4FF0421E3C0D}"/>
              </a:ext>
            </a:extLst>
          </p:cNvPr>
          <p:cNvSpPr>
            <a:spLocks noGrp="1"/>
          </p:cNvSpPr>
          <p:nvPr>
            <p:ph type="title"/>
          </p:nvPr>
        </p:nvSpPr>
        <p:spPr>
          <a:xfrm>
            <a:off x="838200" y="218087"/>
            <a:ext cx="10515600" cy="650364"/>
          </a:xfrm>
        </p:spPr>
        <p:txBody>
          <a:bodyPr>
            <a:normAutofit fontScale="90000"/>
          </a:bodyPr>
          <a:lstStyle/>
          <a:p>
            <a:r>
              <a:rPr lang="en-GB" dirty="0"/>
              <a:t>Research topics and recent papers</a:t>
            </a:r>
          </a:p>
        </p:txBody>
      </p:sp>
      <p:sp>
        <p:nvSpPr>
          <p:cNvPr id="3" name="Content Placeholder 2">
            <a:extLst>
              <a:ext uri="{FF2B5EF4-FFF2-40B4-BE49-F238E27FC236}">
                <a16:creationId xmlns:a16="http://schemas.microsoft.com/office/drawing/2014/main" id="{8F8ABE12-D1BB-4CDA-8889-E4D1EE545736}"/>
              </a:ext>
            </a:extLst>
          </p:cNvPr>
          <p:cNvSpPr>
            <a:spLocks noGrp="1"/>
          </p:cNvSpPr>
          <p:nvPr>
            <p:ph idx="1"/>
          </p:nvPr>
        </p:nvSpPr>
        <p:spPr>
          <a:xfrm>
            <a:off x="4323871" y="868452"/>
            <a:ext cx="7508189" cy="5858592"/>
          </a:xfrm>
        </p:spPr>
        <p:txBody>
          <a:bodyPr>
            <a:normAutofit fontScale="55000" lnSpcReduction="20000"/>
          </a:bodyPr>
          <a:lstStyle/>
          <a:p>
            <a:r>
              <a:rPr lang="en-GB" b="1" i="1" dirty="0">
                <a:solidFill>
                  <a:srgbClr val="C00000"/>
                </a:solidFill>
              </a:rPr>
              <a:t>Computational modelling of Milton Babbitt's compositional processes </a:t>
            </a:r>
          </a:p>
          <a:p>
            <a:pPr lvl="1"/>
            <a:r>
              <a:rPr lang="en-GB" dirty="0"/>
              <a:t>Bemman, B. and Meredith, D. (2018). </a:t>
            </a:r>
            <a:r>
              <a:rPr lang="en-GB" b="1" dirty="0"/>
              <a:t>Generating new musical works in the style of Milton Babbitt</a:t>
            </a:r>
            <a:r>
              <a:rPr lang="en-GB" dirty="0"/>
              <a:t>. </a:t>
            </a:r>
            <a:r>
              <a:rPr lang="en-GB" i="1" dirty="0"/>
              <a:t>Computer Music Journal</a:t>
            </a:r>
            <a:r>
              <a:rPr lang="en-GB" dirty="0"/>
              <a:t>, 42(1). pp. 60-79.</a:t>
            </a:r>
          </a:p>
          <a:p>
            <a:pPr lvl="1"/>
            <a:r>
              <a:rPr lang="en-GB" dirty="0"/>
              <a:t>Bemman, B. and Meredith, D. (2018). </a:t>
            </a:r>
            <a:r>
              <a:rPr lang="en-GB" b="1" dirty="0"/>
              <a:t>Predicting Babbitt's orderings of time-point classes from array aggregate partitions in </a:t>
            </a:r>
            <a:r>
              <a:rPr lang="en-GB" b="1" i="1" dirty="0"/>
              <a:t>None but the Lonely Flute</a:t>
            </a:r>
            <a:r>
              <a:rPr lang="en-GB" b="1" dirty="0"/>
              <a:t> and </a:t>
            </a:r>
            <a:r>
              <a:rPr lang="en-GB" b="1" i="1" dirty="0"/>
              <a:t>Around the Horn</a:t>
            </a:r>
            <a:r>
              <a:rPr lang="en-GB" dirty="0"/>
              <a:t>. </a:t>
            </a:r>
            <a:r>
              <a:rPr lang="en-GB" i="1" dirty="0"/>
              <a:t>Journal of Mathematics and Music</a:t>
            </a:r>
            <a:r>
              <a:rPr lang="en-GB" dirty="0"/>
              <a:t>, 12(1):1-19.</a:t>
            </a:r>
          </a:p>
          <a:p>
            <a:pPr lvl="1"/>
            <a:r>
              <a:rPr lang="en-GB" dirty="0"/>
              <a:t>Bemman, B. and Meredith, D. (2019). </a:t>
            </a:r>
            <a:r>
              <a:rPr lang="en-GB" b="1" dirty="0"/>
              <a:t>Backtracking search heuristics for solving the all-partition array problem</a:t>
            </a:r>
            <a:r>
              <a:rPr lang="en-GB" dirty="0"/>
              <a:t>. </a:t>
            </a:r>
            <a:r>
              <a:rPr lang="en-GB" i="1" dirty="0"/>
              <a:t>20th International Society for Music Information Retrieval Conference (</a:t>
            </a:r>
            <a:r>
              <a:rPr lang="en-GB" i="1" dirty="0" err="1"/>
              <a:t>ISMIR</a:t>
            </a:r>
            <a:r>
              <a:rPr lang="en-GB" i="1" dirty="0"/>
              <a:t> 2019)</a:t>
            </a:r>
            <a:r>
              <a:rPr lang="en-GB" dirty="0"/>
              <a:t>, Delft, The Netherlands, 4-8 November 2019.</a:t>
            </a:r>
          </a:p>
          <a:p>
            <a:r>
              <a:rPr lang="en-GB" b="1" i="1" dirty="0">
                <a:solidFill>
                  <a:srgbClr val="C00000"/>
                </a:solidFill>
              </a:rPr>
              <a:t>Convolutional methods for music analysis</a:t>
            </a:r>
          </a:p>
          <a:p>
            <a:pPr lvl="1"/>
            <a:r>
              <a:rPr lang="en-GB" dirty="0"/>
              <a:t>Velarde, G., Cancino Chacon, C., Meredith, D., Weyde, T. and Grachten, M. (2018). </a:t>
            </a:r>
            <a:r>
              <a:rPr lang="en-GB" b="1" dirty="0"/>
              <a:t>Convolution-based classification of audio and symbolic representations of music</a:t>
            </a:r>
            <a:r>
              <a:rPr lang="en-GB" dirty="0"/>
              <a:t>. </a:t>
            </a:r>
            <a:r>
              <a:rPr lang="en-GB" i="1" dirty="0"/>
              <a:t>Journal of New Music Research</a:t>
            </a:r>
            <a:r>
              <a:rPr lang="en-GB" dirty="0"/>
              <a:t>, 47(3). pp 191-205.</a:t>
            </a:r>
          </a:p>
          <a:p>
            <a:r>
              <a:rPr lang="en-GB" b="1" i="1" dirty="0">
                <a:solidFill>
                  <a:srgbClr val="C00000"/>
                </a:solidFill>
              </a:rPr>
              <a:t>Deep learning methods for collision avoidance in mobile robots</a:t>
            </a:r>
          </a:p>
          <a:p>
            <a:pPr lvl="1"/>
            <a:r>
              <a:rPr lang="en-GB" dirty="0"/>
              <a:t>Schmuck, V. and Meredith, D. (2019). </a:t>
            </a:r>
            <a:r>
              <a:rPr lang="en-GB" b="1" dirty="0"/>
              <a:t>Training networks separately on static and dynamic obstacles improves collision avoidance during indoor robot navigation</a:t>
            </a:r>
            <a:r>
              <a:rPr lang="en-GB" dirty="0"/>
              <a:t>. </a:t>
            </a:r>
            <a:r>
              <a:rPr lang="en-GB" i="1" dirty="0"/>
              <a:t>27th European Symposium on Artificial Neural Networks, Computational Intelligence and Machine Learning (</a:t>
            </a:r>
            <a:r>
              <a:rPr lang="en-GB" i="1" dirty="0" err="1"/>
              <a:t>ESANN</a:t>
            </a:r>
            <a:r>
              <a:rPr lang="en-GB" i="1" dirty="0"/>
              <a:t> 2019)</a:t>
            </a:r>
            <a:r>
              <a:rPr lang="en-GB" dirty="0"/>
              <a:t>, Bruges, Belgium, 24-26 April, 2019.</a:t>
            </a:r>
          </a:p>
          <a:p>
            <a:r>
              <a:rPr lang="en-GB" b="1" i="1" dirty="0">
                <a:solidFill>
                  <a:srgbClr val="C00000"/>
                </a:solidFill>
              </a:rPr>
              <a:t>Computational modelling of musical memory</a:t>
            </a:r>
          </a:p>
          <a:p>
            <a:pPr lvl="1"/>
            <a:r>
              <a:rPr lang="en-GB" dirty="0"/>
              <a:t>Agres, K. R. and Meredith, D. (2018). </a:t>
            </a:r>
            <a:r>
              <a:rPr lang="en-GB" b="1" dirty="0"/>
              <a:t>Modelling novice and expert listeners' ability to detect changes in short melodies</a:t>
            </a:r>
            <a:r>
              <a:rPr lang="en-GB" dirty="0"/>
              <a:t>. </a:t>
            </a:r>
            <a:r>
              <a:rPr lang="en-GB" i="1" dirty="0"/>
              <a:t>15th International Conference on Music Perception and Cognition/10th Triennial Conference of the European Society for the Cognitive Sciences of Music (ICMPC15/ESCOM10)</a:t>
            </a:r>
            <a:r>
              <a:rPr lang="en-GB" dirty="0"/>
              <a:t>, Graz, Austria, 23-28 July 2018.</a:t>
            </a:r>
          </a:p>
          <a:p>
            <a:r>
              <a:rPr lang="en-GB" b="1" i="1" dirty="0">
                <a:solidFill>
                  <a:srgbClr val="C00000"/>
                </a:solidFill>
              </a:rPr>
              <a:t>Compression-based, geometric pattern discovery in music</a:t>
            </a:r>
          </a:p>
          <a:p>
            <a:pPr lvl="1"/>
            <a:r>
              <a:rPr lang="en-GB" dirty="0"/>
              <a:t>Meredith, D. (2019). </a:t>
            </a:r>
            <a:r>
              <a:rPr lang="en-GB" b="1" dirty="0"/>
              <a:t>Music analysis and data compression</a:t>
            </a:r>
            <a:r>
              <a:rPr lang="en-GB" dirty="0"/>
              <a:t>. In: Grimshaw-Aagaard, M., Walther-Hansen, M. &amp; Knakkergaard, M. (eds.), </a:t>
            </a:r>
            <a:r>
              <a:rPr lang="en-GB" i="1" dirty="0"/>
              <a:t>The Oxford Handbook of Sound and Imagination</a:t>
            </a:r>
            <a:r>
              <a:rPr lang="en-GB" dirty="0"/>
              <a:t>, Vol. 2, Oxford University Press.</a:t>
            </a:r>
          </a:p>
          <a:p>
            <a:pPr lvl="1"/>
            <a:r>
              <a:rPr lang="en-GB" dirty="0"/>
              <a:t>Meredith, D. (2019). </a:t>
            </a:r>
            <a:r>
              <a:rPr lang="en-GB" b="1" dirty="0" err="1"/>
              <a:t>RECURSIA-RRT</a:t>
            </a:r>
            <a:r>
              <a:rPr lang="en-GB" b="1" dirty="0"/>
              <a:t>: Recursive translatable point-set pattern discovery with removal of redundant translators</a:t>
            </a:r>
            <a:r>
              <a:rPr lang="en-GB" dirty="0"/>
              <a:t>. </a:t>
            </a:r>
            <a:r>
              <a:rPr lang="en-GB" i="1" dirty="0"/>
              <a:t>12th International Workshop on Machine Learning and Music (MML 2019)</a:t>
            </a:r>
            <a:r>
              <a:rPr lang="en-GB" dirty="0"/>
              <a:t>, Würzburg, Germany, 16 September 2019.</a:t>
            </a:r>
          </a:p>
          <a:p>
            <a:pPr lvl="1"/>
            <a:r>
              <a:rPr lang="en-GB" dirty="0"/>
              <a:t>Schmuck, V. and Meredith, D. (2019). </a:t>
            </a:r>
            <a:r>
              <a:rPr lang="en-GB" b="1" dirty="0" err="1"/>
              <a:t>OPTISIA</a:t>
            </a:r>
            <a:r>
              <a:rPr lang="en-GB" b="1" dirty="0"/>
              <a:t>: An evolutionary approach to parameter optimisation in a family of point-set pattern-discovery algorithms</a:t>
            </a:r>
            <a:r>
              <a:rPr lang="en-GB" dirty="0"/>
              <a:t>. </a:t>
            </a:r>
            <a:r>
              <a:rPr lang="en-GB" i="1" dirty="0"/>
              <a:t>12th International Workshop on Machine Learning and Music (MML 2019)</a:t>
            </a:r>
            <a:r>
              <a:rPr lang="en-GB" dirty="0"/>
              <a:t>, Würzburg, Germany, 16 September 2019.</a:t>
            </a:r>
          </a:p>
          <a:p>
            <a:pPr marL="0" indent="0">
              <a:buNone/>
            </a:pPr>
            <a:endParaRPr lang="en-GB" dirty="0"/>
          </a:p>
        </p:txBody>
      </p:sp>
      <p:sp>
        <p:nvSpPr>
          <p:cNvPr id="4" name="Rectangle 3">
            <a:extLst>
              <a:ext uri="{FF2B5EF4-FFF2-40B4-BE49-F238E27FC236}">
                <a16:creationId xmlns:a16="http://schemas.microsoft.com/office/drawing/2014/main" id="{3BE214A5-988E-4AE1-B7F4-04D3697E8064}"/>
              </a:ext>
            </a:extLst>
          </p:cNvPr>
          <p:cNvSpPr/>
          <p:nvPr/>
        </p:nvSpPr>
        <p:spPr>
          <a:xfrm>
            <a:off x="4811486" y="5740926"/>
            <a:ext cx="6950528" cy="480261"/>
          </a:xfrm>
          <a:prstGeom prst="rect">
            <a:avLst/>
          </a:prstGeom>
          <a:solidFill>
            <a:schemeClr val="accent1">
              <a:alpha val="27000"/>
            </a:schemeClr>
          </a:solidFill>
          <a:ln>
            <a:solidFill>
              <a:schemeClr val="accent1">
                <a:shade val="50000"/>
                <a:alpha val="3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1F538E49-BC04-418A-B3E5-401873F80371}"/>
              </a:ext>
            </a:extLst>
          </p:cNvPr>
          <p:cNvSpPr/>
          <p:nvPr/>
        </p:nvSpPr>
        <p:spPr>
          <a:xfrm>
            <a:off x="707571" y="2389414"/>
            <a:ext cx="186613" cy="163286"/>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C7A89EC-59F2-4B9C-84E5-50FB652C2808}"/>
              </a:ext>
            </a:extLst>
          </p:cNvPr>
          <p:cNvSpPr/>
          <p:nvPr/>
        </p:nvSpPr>
        <p:spPr>
          <a:xfrm>
            <a:off x="1153884" y="2051957"/>
            <a:ext cx="186613" cy="163286"/>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12A989B3-9859-4BB5-A64C-A24446ED9BEE}"/>
              </a:ext>
            </a:extLst>
          </p:cNvPr>
          <p:cNvSpPr/>
          <p:nvPr/>
        </p:nvSpPr>
        <p:spPr>
          <a:xfrm>
            <a:off x="1153885" y="2389414"/>
            <a:ext cx="186613" cy="163286"/>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EDA9BEF8-40BB-4365-A831-1B68DDF11507}"/>
              </a:ext>
            </a:extLst>
          </p:cNvPr>
          <p:cNvSpPr/>
          <p:nvPr/>
        </p:nvSpPr>
        <p:spPr>
          <a:xfrm>
            <a:off x="1023257" y="1594757"/>
            <a:ext cx="186613" cy="163286"/>
          </a:xfrm>
          <a:prstGeom prst="ellipse">
            <a:avLst/>
          </a:prstGeom>
          <a:solidFill>
            <a:schemeClr val="accent2">
              <a:lumMod val="5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791DBD9-2D9D-4619-BD9C-15DE1716EBC8}"/>
              </a:ext>
            </a:extLst>
          </p:cNvPr>
          <p:cNvSpPr/>
          <p:nvPr/>
        </p:nvSpPr>
        <p:spPr>
          <a:xfrm>
            <a:off x="1469570" y="1257300"/>
            <a:ext cx="186613" cy="163286"/>
          </a:xfrm>
          <a:prstGeom prst="ellipse">
            <a:avLst/>
          </a:prstGeom>
          <a:solidFill>
            <a:schemeClr val="accent2">
              <a:lumMod val="5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2C076E34-EE6B-4A8E-8AE2-D132FEFD6588}"/>
              </a:ext>
            </a:extLst>
          </p:cNvPr>
          <p:cNvSpPr/>
          <p:nvPr/>
        </p:nvSpPr>
        <p:spPr>
          <a:xfrm>
            <a:off x="1469571" y="1594757"/>
            <a:ext cx="186613" cy="163286"/>
          </a:xfrm>
          <a:prstGeom prst="ellipse">
            <a:avLst/>
          </a:prstGeom>
          <a:solidFill>
            <a:schemeClr val="accent2">
              <a:lumMod val="5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9F50D571-D8C6-49B1-B1E4-FB7C976DE624}"/>
              </a:ext>
            </a:extLst>
          </p:cNvPr>
          <p:cNvSpPr/>
          <p:nvPr/>
        </p:nvSpPr>
        <p:spPr>
          <a:xfrm>
            <a:off x="1631645" y="2290812"/>
            <a:ext cx="186613" cy="163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BF8B4331-E3F0-4B65-BFA1-DF6B0A95AFEF}"/>
              </a:ext>
            </a:extLst>
          </p:cNvPr>
          <p:cNvSpPr/>
          <p:nvPr/>
        </p:nvSpPr>
        <p:spPr>
          <a:xfrm>
            <a:off x="2077958" y="1953355"/>
            <a:ext cx="186613" cy="163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32687122-094C-4F31-A802-1595E194EE26}"/>
              </a:ext>
            </a:extLst>
          </p:cNvPr>
          <p:cNvSpPr/>
          <p:nvPr/>
        </p:nvSpPr>
        <p:spPr>
          <a:xfrm>
            <a:off x="2295070" y="3347357"/>
            <a:ext cx="186613" cy="163286"/>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6E4E6F0-4398-47A5-99E3-2A7CE75C807F}"/>
              </a:ext>
            </a:extLst>
          </p:cNvPr>
          <p:cNvSpPr/>
          <p:nvPr/>
        </p:nvSpPr>
        <p:spPr>
          <a:xfrm>
            <a:off x="2741383" y="3009900"/>
            <a:ext cx="186613" cy="163286"/>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EC1EA240-C5C3-425A-A177-DC9755DFD6F4}"/>
              </a:ext>
            </a:extLst>
          </p:cNvPr>
          <p:cNvSpPr/>
          <p:nvPr/>
        </p:nvSpPr>
        <p:spPr>
          <a:xfrm>
            <a:off x="2741384" y="3347357"/>
            <a:ext cx="186613" cy="163286"/>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A8D30257-035B-4178-9537-6E3660351F62}"/>
              </a:ext>
            </a:extLst>
          </p:cNvPr>
          <p:cNvSpPr/>
          <p:nvPr/>
        </p:nvSpPr>
        <p:spPr>
          <a:xfrm>
            <a:off x="2610756" y="2552700"/>
            <a:ext cx="186613" cy="163286"/>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CD07E698-623D-4049-8B2B-F230E6E8E9B6}"/>
              </a:ext>
            </a:extLst>
          </p:cNvPr>
          <p:cNvSpPr/>
          <p:nvPr/>
        </p:nvSpPr>
        <p:spPr>
          <a:xfrm>
            <a:off x="3057069" y="2215243"/>
            <a:ext cx="186613" cy="163286"/>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20A3B5A5-E70D-4938-B1E0-A22831859E9A}"/>
              </a:ext>
            </a:extLst>
          </p:cNvPr>
          <p:cNvSpPr/>
          <p:nvPr/>
        </p:nvSpPr>
        <p:spPr>
          <a:xfrm>
            <a:off x="3057070" y="2552700"/>
            <a:ext cx="186613" cy="163286"/>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762D2073-2BD0-4BB3-8648-2E496B0A8F7E}"/>
              </a:ext>
            </a:extLst>
          </p:cNvPr>
          <p:cNvSpPr/>
          <p:nvPr/>
        </p:nvSpPr>
        <p:spPr>
          <a:xfrm>
            <a:off x="3219144" y="3248755"/>
            <a:ext cx="186613" cy="163286"/>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1EE751D1-823D-40C3-8F89-FEEE6321E45A}"/>
              </a:ext>
            </a:extLst>
          </p:cNvPr>
          <p:cNvSpPr/>
          <p:nvPr/>
        </p:nvSpPr>
        <p:spPr>
          <a:xfrm>
            <a:off x="3665457" y="2911298"/>
            <a:ext cx="186613" cy="163286"/>
          </a:xfrm>
          <a:prstGeom prst="ellipse">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60E13B50-555F-401D-9A75-DE1DF68E79A9}"/>
              </a:ext>
            </a:extLst>
          </p:cNvPr>
          <p:cNvSpPr/>
          <p:nvPr/>
        </p:nvSpPr>
        <p:spPr>
          <a:xfrm>
            <a:off x="1606896" y="5727661"/>
            <a:ext cx="186613" cy="163286"/>
          </a:xfrm>
          <a:prstGeom prst="ellipse">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FBA5E565-7D12-43E4-A5B1-8F74FA55154E}"/>
              </a:ext>
            </a:extLst>
          </p:cNvPr>
          <p:cNvSpPr/>
          <p:nvPr/>
        </p:nvSpPr>
        <p:spPr>
          <a:xfrm>
            <a:off x="2053209" y="5390204"/>
            <a:ext cx="186613" cy="163286"/>
          </a:xfrm>
          <a:prstGeom prst="ellipse">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9424363A-7F9E-4E47-9D6A-CAC284145678}"/>
              </a:ext>
            </a:extLst>
          </p:cNvPr>
          <p:cNvSpPr/>
          <p:nvPr/>
        </p:nvSpPr>
        <p:spPr>
          <a:xfrm>
            <a:off x="2053210" y="5727661"/>
            <a:ext cx="186613" cy="163286"/>
          </a:xfrm>
          <a:prstGeom prst="ellipse">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2F9DA21C-154A-4344-BAB9-50A2BBB58805}"/>
              </a:ext>
            </a:extLst>
          </p:cNvPr>
          <p:cNvSpPr/>
          <p:nvPr/>
        </p:nvSpPr>
        <p:spPr>
          <a:xfrm>
            <a:off x="1922582" y="4933004"/>
            <a:ext cx="186613" cy="163286"/>
          </a:xfrm>
          <a:prstGeom prst="ellipse">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6B658E42-C5BE-43B6-93D4-BD21058D9685}"/>
              </a:ext>
            </a:extLst>
          </p:cNvPr>
          <p:cNvSpPr/>
          <p:nvPr/>
        </p:nvSpPr>
        <p:spPr>
          <a:xfrm>
            <a:off x="2368895" y="4595547"/>
            <a:ext cx="186613" cy="163286"/>
          </a:xfrm>
          <a:prstGeom prst="ellipse">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CF6F069F-2E55-429F-A424-8281322A697E}"/>
              </a:ext>
            </a:extLst>
          </p:cNvPr>
          <p:cNvSpPr/>
          <p:nvPr/>
        </p:nvSpPr>
        <p:spPr>
          <a:xfrm>
            <a:off x="2368896" y="4933004"/>
            <a:ext cx="186613" cy="163286"/>
          </a:xfrm>
          <a:prstGeom prst="ellipse">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04F35C9D-1988-4561-87D1-321AD161202F}"/>
              </a:ext>
            </a:extLst>
          </p:cNvPr>
          <p:cNvSpPr/>
          <p:nvPr/>
        </p:nvSpPr>
        <p:spPr>
          <a:xfrm>
            <a:off x="2530970" y="5629059"/>
            <a:ext cx="186613" cy="163286"/>
          </a:xfrm>
          <a:prstGeom prst="ellipse">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2B8AE53F-4E76-4A12-B39E-5C186C1D3F1E}"/>
              </a:ext>
            </a:extLst>
          </p:cNvPr>
          <p:cNvSpPr/>
          <p:nvPr/>
        </p:nvSpPr>
        <p:spPr>
          <a:xfrm>
            <a:off x="2977283" y="5291602"/>
            <a:ext cx="186613" cy="163286"/>
          </a:xfrm>
          <a:prstGeom prst="ellipse">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Arrow Connector 30">
            <a:extLst>
              <a:ext uri="{FF2B5EF4-FFF2-40B4-BE49-F238E27FC236}">
                <a16:creationId xmlns:a16="http://schemas.microsoft.com/office/drawing/2014/main" id="{BEE9FEE0-0495-4F5E-89B8-09AFB525DB58}"/>
              </a:ext>
            </a:extLst>
          </p:cNvPr>
          <p:cNvCxnSpPr>
            <a:cxnSpLocks/>
          </p:cNvCxnSpPr>
          <p:nvPr/>
        </p:nvCxnSpPr>
        <p:spPr>
          <a:xfrm>
            <a:off x="860239" y="2604092"/>
            <a:ext cx="767814" cy="3024967"/>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F9A3D2C-AC2F-44D9-910F-2CBB5811932B}"/>
              </a:ext>
            </a:extLst>
          </p:cNvPr>
          <p:cNvCxnSpPr>
            <a:cxnSpLocks/>
          </p:cNvCxnSpPr>
          <p:nvPr/>
        </p:nvCxnSpPr>
        <p:spPr>
          <a:xfrm>
            <a:off x="955338" y="2552700"/>
            <a:ext cx="1255537" cy="794657"/>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A1BF695-F9DD-43A1-907F-1B5506D19616}"/>
              </a:ext>
            </a:extLst>
          </p:cNvPr>
          <p:cNvCxnSpPr>
            <a:cxnSpLocks/>
          </p:cNvCxnSpPr>
          <p:nvPr/>
        </p:nvCxnSpPr>
        <p:spPr>
          <a:xfrm flipV="1">
            <a:off x="838200" y="1840001"/>
            <a:ext cx="185057" cy="450812"/>
          </a:xfrm>
          <a:prstGeom prst="straightConnector1">
            <a:avLst/>
          </a:prstGeom>
          <a:ln w="254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Freeform: Shape 43">
            <a:extLst>
              <a:ext uri="{FF2B5EF4-FFF2-40B4-BE49-F238E27FC236}">
                <a16:creationId xmlns:a16="http://schemas.microsoft.com/office/drawing/2014/main" id="{620B952D-C7BF-4779-8FA5-B6B34298D13F}"/>
              </a:ext>
            </a:extLst>
          </p:cNvPr>
          <p:cNvSpPr/>
          <p:nvPr/>
        </p:nvSpPr>
        <p:spPr>
          <a:xfrm>
            <a:off x="533400" y="1066800"/>
            <a:ext cx="1910443" cy="1572986"/>
          </a:xfrm>
          <a:custGeom>
            <a:avLst/>
            <a:gdLst>
              <a:gd name="connsiteX0" fmla="*/ 979714 w 1910443"/>
              <a:gd name="connsiteY0" fmla="*/ 0 h 1572986"/>
              <a:gd name="connsiteX1" fmla="*/ 1910443 w 1910443"/>
              <a:gd name="connsiteY1" fmla="*/ 947057 h 1572986"/>
              <a:gd name="connsiteX2" fmla="*/ 1295400 w 1910443"/>
              <a:gd name="connsiteY2" fmla="*/ 1485900 h 1572986"/>
              <a:gd name="connsiteX3" fmla="*/ 718457 w 1910443"/>
              <a:gd name="connsiteY3" fmla="*/ 1572986 h 1572986"/>
              <a:gd name="connsiteX4" fmla="*/ 0 w 1910443"/>
              <a:gd name="connsiteY4" fmla="*/ 1551214 h 1572986"/>
              <a:gd name="connsiteX5" fmla="*/ 391886 w 1910443"/>
              <a:gd name="connsiteY5" fmla="*/ 500743 h 1572986"/>
              <a:gd name="connsiteX6" fmla="*/ 979714 w 1910443"/>
              <a:gd name="connsiteY6" fmla="*/ 0 h 157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0443" h="1572986">
                <a:moveTo>
                  <a:pt x="979714" y="0"/>
                </a:moveTo>
                <a:lnTo>
                  <a:pt x="1910443" y="947057"/>
                </a:lnTo>
                <a:lnTo>
                  <a:pt x="1295400" y="1485900"/>
                </a:lnTo>
                <a:lnTo>
                  <a:pt x="718457" y="1572986"/>
                </a:lnTo>
                <a:lnTo>
                  <a:pt x="0" y="1551214"/>
                </a:lnTo>
                <a:lnTo>
                  <a:pt x="391886" y="500743"/>
                </a:lnTo>
                <a:lnTo>
                  <a:pt x="979714" y="0"/>
                </a:lnTo>
                <a:close/>
              </a:path>
            </a:pathLst>
          </a:cu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Shape 44">
            <a:extLst>
              <a:ext uri="{FF2B5EF4-FFF2-40B4-BE49-F238E27FC236}">
                <a16:creationId xmlns:a16="http://schemas.microsoft.com/office/drawing/2014/main" id="{7771E037-6215-4A28-9BAE-D9AEDC36772A}"/>
              </a:ext>
            </a:extLst>
          </p:cNvPr>
          <p:cNvSpPr/>
          <p:nvPr/>
        </p:nvSpPr>
        <p:spPr>
          <a:xfrm>
            <a:off x="2160024" y="2034998"/>
            <a:ext cx="1910443" cy="1572986"/>
          </a:xfrm>
          <a:custGeom>
            <a:avLst/>
            <a:gdLst>
              <a:gd name="connsiteX0" fmla="*/ 979714 w 1910443"/>
              <a:gd name="connsiteY0" fmla="*/ 0 h 1572986"/>
              <a:gd name="connsiteX1" fmla="*/ 1910443 w 1910443"/>
              <a:gd name="connsiteY1" fmla="*/ 947057 h 1572986"/>
              <a:gd name="connsiteX2" fmla="*/ 1295400 w 1910443"/>
              <a:gd name="connsiteY2" fmla="*/ 1485900 h 1572986"/>
              <a:gd name="connsiteX3" fmla="*/ 718457 w 1910443"/>
              <a:gd name="connsiteY3" fmla="*/ 1572986 h 1572986"/>
              <a:gd name="connsiteX4" fmla="*/ 0 w 1910443"/>
              <a:gd name="connsiteY4" fmla="*/ 1551214 h 1572986"/>
              <a:gd name="connsiteX5" fmla="*/ 391886 w 1910443"/>
              <a:gd name="connsiteY5" fmla="*/ 500743 h 1572986"/>
              <a:gd name="connsiteX6" fmla="*/ 979714 w 1910443"/>
              <a:gd name="connsiteY6" fmla="*/ 0 h 157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0443" h="1572986">
                <a:moveTo>
                  <a:pt x="979714" y="0"/>
                </a:moveTo>
                <a:lnTo>
                  <a:pt x="1910443" y="947057"/>
                </a:lnTo>
                <a:lnTo>
                  <a:pt x="1295400" y="1485900"/>
                </a:lnTo>
                <a:lnTo>
                  <a:pt x="718457" y="1572986"/>
                </a:lnTo>
                <a:lnTo>
                  <a:pt x="0" y="1551214"/>
                </a:lnTo>
                <a:lnTo>
                  <a:pt x="391886" y="500743"/>
                </a:lnTo>
                <a:lnTo>
                  <a:pt x="979714" y="0"/>
                </a:lnTo>
                <a:close/>
              </a:path>
            </a:pathLst>
          </a:cu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Shape 45">
            <a:extLst>
              <a:ext uri="{FF2B5EF4-FFF2-40B4-BE49-F238E27FC236}">
                <a16:creationId xmlns:a16="http://schemas.microsoft.com/office/drawing/2014/main" id="{6B7FF034-46D3-4FB8-8F89-020C5B803BFF}"/>
              </a:ext>
            </a:extLst>
          </p:cNvPr>
          <p:cNvSpPr/>
          <p:nvPr/>
        </p:nvSpPr>
        <p:spPr>
          <a:xfrm>
            <a:off x="1469570" y="4408701"/>
            <a:ext cx="1910443" cy="1572986"/>
          </a:xfrm>
          <a:custGeom>
            <a:avLst/>
            <a:gdLst>
              <a:gd name="connsiteX0" fmla="*/ 979714 w 1910443"/>
              <a:gd name="connsiteY0" fmla="*/ 0 h 1572986"/>
              <a:gd name="connsiteX1" fmla="*/ 1910443 w 1910443"/>
              <a:gd name="connsiteY1" fmla="*/ 947057 h 1572986"/>
              <a:gd name="connsiteX2" fmla="*/ 1295400 w 1910443"/>
              <a:gd name="connsiteY2" fmla="*/ 1485900 h 1572986"/>
              <a:gd name="connsiteX3" fmla="*/ 718457 w 1910443"/>
              <a:gd name="connsiteY3" fmla="*/ 1572986 h 1572986"/>
              <a:gd name="connsiteX4" fmla="*/ 0 w 1910443"/>
              <a:gd name="connsiteY4" fmla="*/ 1551214 h 1572986"/>
              <a:gd name="connsiteX5" fmla="*/ 391886 w 1910443"/>
              <a:gd name="connsiteY5" fmla="*/ 500743 h 1572986"/>
              <a:gd name="connsiteX6" fmla="*/ 979714 w 1910443"/>
              <a:gd name="connsiteY6" fmla="*/ 0 h 157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0443" h="1572986">
                <a:moveTo>
                  <a:pt x="979714" y="0"/>
                </a:moveTo>
                <a:lnTo>
                  <a:pt x="1910443" y="947057"/>
                </a:lnTo>
                <a:lnTo>
                  <a:pt x="1295400" y="1485900"/>
                </a:lnTo>
                <a:lnTo>
                  <a:pt x="718457" y="1572986"/>
                </a:lnTo>
                <a:lnTo>
                  <a:pt x="0" y="1551214"/>
                </a:lnTo>
                <a:lnTo>
                  <a:pt x="391886" y="500743"/>
                </a:lnTo>
                <a:lnTo>
                  <a:pt x="979714" y="0"/>
                </a:lnTo>
                <a:close/>
              </a:path>
            </a:pathLst>
          </a:cu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4046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1202</TotalTime>
  <Words>3086</Words>
  <Application>Microsoft Office PowerPoint</Application>
  <PresentationFormat>Widescreen</PresentationFormat>
  <Paragraphs>340</Paragraphs>
  <Slides>35</Slides>
  <Notes>3</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Times</vt:lpstr>
      <vt:lpstr>Office Theme</vt:lpstr>
      <vt:lpstr>Annual Research Review 19 August 2019</vt:lpstr>
      <vt:lpstr>Research topics and recent papers</vt:lpstr>
      <vt:lpstr>Research topics and recent papers</vt:lpstr>
      <vt:lpstr>Research topics and recent papers</vt:lpstr>
      <vt:lpstr>Research topics and recent papers</vt:lpstr>
      <vt:lpstr>Research topics and recent papers</vt:lpstr>
      <vt:lpstr>Research topics and recent papers</vt:lpstr>
      <vt:lpstr>Research topics and recent papers</vt:lpstr>
      <vt:lpstr>Research topics and recent papers</vt:lpstr>
      <vt:lpstr>Research topics and recent papers</vt:lpstr>
      <vt:lpstr>Research topics and recent papers</vt:lpstr>
      <vt:lpstr>Other recent work by Brian</vt:lpstr>
      <vt:lpstr>Other recent work by Brian</vt:lpstr>
      <vt:lpstr>Other recent work by Viktor</vt:lpstr>
      <vt:lpstr>PowerPoint Presentation</vt:lpstr>
      <vt:lpstr>Computational modelling of Milton Babbitt’s compositional processes</vt:lpstr>
      <vt:lpstr>All-partition array</vt:lpstr>
      <vt:lpstr>Generating novel works in the style of Babbitt</vt:lpstr>
      <vt:lpstr>Backtracking search heuristics for solving the all-partition array problem</vt:lpstr>
      <vt:lpstr>Compression-based, geometric pattern discovery in music</vt:lpstr>
      <vt:lpstr>Music analysis and point-set compression</vt:lpstr>
      <vt:lpstr>Maximal translatable patterns (MTPs)</vt:lpstr>
      <vt:lpstr>SIA Discovering all maximal translatable patterns (MTPs)</vt:lpstr>
      <vt:lpstr>Translational equivalence classes (TECs)</vt:lpstr>
      <vt:lpstr>SIATEC Discovering all occurrences of all MTPs</vt:lpstr>
      <vt:lpstr>Compression with TECs</vt:lpstr>
      <vt:lpstr>COSIATEC Compression and covering with MTP TECs</vt:lpstr>
      <vt:lpstr>SIATECCompress Compression and covering with MTP TECs</vt:lpstr>
      <vt:lpstr>Forth’s algorithm  (Forth 2012, Forth and Wiggins 2009)</vt:lpstr>
      <vt:lpstr>SIACT and SIAR (Collins et al. 2010, Collins 2011)</vt:lpstr>
      <vt:lpstr>Recursive translatable pattern discovery: RecurSIA</vt:lpstr>
      <vt:lpstr>Removing redundant translators: RRT</vt:lpstr>
      <vt:lpstr>Putting it all together: OMNISIA</vt:lpstr>
      <vt:lpstr>Finding optimal OMNISIA parameter values: OPTISIA</vt:lpstr>
      <vt:lpstr>Papers accepted or published since April 2018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Review May 2018 - August 2019</dc:title>
  <dc:creator>David Meredith</dc:creator>
  <cp:lastModifiedBy>David Meredith</cp:lastModifiedBy>
  <cp:revision>62</cp:revision>
  <dcterms:created xsi:type="dcterms:W3CDTF">2019-08-16T15:50:12Z</dcterms:created>
  <dcterms:modified xsi:type="dcterms:W3CDTF">2019-08-18T17:08:08Z</dcterms:modified>
</cp:coreProperties>
</file>