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4a" ContentType="audio/unknown"/>
  <Default Extension="mid"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06" r:id="rId1"/>
  </p:sldMasterIdLst>
  <p:notesMasterIdLst>
    <p:notesMasterId r:id="rId30"/>
  </p:notesMasterIdLst>
  <p:sldIdLst>
    <p:sldId id="309" r:id="rId2"/>
    <p:sldId id="311" r:id="rId3"/>
    <p:sldId id="310" r:id="rId4"/>
    <p:sldId id="265" r:id="rId5"/>
    <p:sldId id="294" r:id="rId6"/>
    <p:sldId id="357" r:id="rId7"/>
    <p:sldId id="358" r:id="rId8"/>
    <p:sldId id="359" r:id="rId9"/>
    <p:sldId id="266" r:id="rId10"/>
    <p:sldId id="267" r:id="rId11"/>
    <p:sldId id="287" r:id="rId12"/>
    <p:sldId id="261" r:id="rId13"/>
    <p:sldId id="296" r:id="rId14"/>
    <p:sldId id="366" r:id="rId15"/>
    <p:sldId id="360" r:id="rId16"/>
    <p:sldId id="361" r:id="rId17"/>
    <p:sldId id="363" r:id="rId18"/>
    <p:sldId id="325" r:id="rId19"/>
    <p:sldId id="362" r:id="rId20"/>
    <p:sldId id="329" r:id="rId21"/>
    <p:sldId id="330" r:id="rId22"/>
    <p:sldId id="333" r:id="rId23"/>
    <p:sldId id="334" r:id="rId24"/>
    <p:sldId id="335" r:id="rId25"/>
    <p:sldId id="336" r:id="rId26"/>
    <p:sldId id="337" r:id="rId27"/>
    <p:sldId id="365" r:id="rId28"/>
    <p:sldId id="364"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214" autoAdjust="0"/>
  </p:normalViewPr>
  <p:slideViewPr>
    <p:cSldViewPr>
      <p:cViewPr varScale="1">
        <p:scale>
          <a:sx n="86" d="100"/>
          <a:sy n="86" d="100"/>
        </p:scale>
        <p:origin x="-5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0"/>
    </p:cViewPr>
  </p:sorterViewPr>
  <p:notesViewPr>
    <p:cSldViewPr>
      <p:cViewPr varScale="1">
        <p:scale>
          <a:sx n="80" d="100"/>
          <a:sy n="80" d="100"/>
        </p:scale>
        <p:origin x="-185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4567FDE-3833-6F4B-9142-DADEF50ACA49}" type="slidenum">
              <a:rPr lang="en-US"/>
              <a:pPr>
                <a:defRPr/>
              </a:pPr>
              <a:t>‹#›</a:t>
            </a:fld>
            <a:endParaRPr lang="en-US"/>
          </a:p>
        </p:txBody>
      </p:sp>
    </p:spTree>
    <p:extLst>
      <p:ext uri="{BB962C8B-B14F-4D97-AF65-F5344CB8AC3E}">
        <p14:creationId xmlns:p14="http://schemas.microsoft.com/office/powerpoint/2010/main" val="3398136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2446F2-D259-1A46-BCAF-BA0FF4065F42}" type="slidenum">
              <a:rPr lang="en-US" sz="1200">
                <a:latin typeface="Arial" charset="0"/>
              </a:rPr>
              <a:pPr/>
              <a:t>4</a:t>
            </a:fld>
            <a:endParaRPr lang="en-US" sz="1200">
              <a:latin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I tried to avoid the problems I’ve just described by using multidimensional point sets instead of strings to represent the music and then developing algorithms to work on these point sets.</a:t>
            </a:r>
          </a:p>
          <a:p>
            <a:pPr eaLnBrk="1" hangingPunct="1"/>
            <a:r>
              <a:rPr lang="en-US"/>
              <a:t>The algorithms developed work on point sets of any dimensionality.</a:t>
            </a:r>
          </a:p>
          <a:p>
            <a:pPr eaLnBrk="1" hangingPunct="1"/>
            <a:r>
              <a:rPr lang="en-US"/>
              <a:t>There are many possible ways of representing a passage of music using a multidimensional point set but the way shown here has proved to be very useful.</a:t>
            </a:r>
          </a:p>
          <a:p>
            <a:pPr eaLnBrk="1" hangingPunct="1"/>
            <a:r>
              <a:rPr lang="en-US"/>
              <a:t>Note that patterns A, B and C sound like versions of the same thing but have different representations in the chromatic-pitch-against time representation. Thus, to find these matches in this representation, you’d have to use an approximate matching algorithm.</a:t>
            </a:r>
          </a:p>
          <a:p>
            <a:pPr eaLnBrk="1" hangingPunct="1"/>
            <a:r>
              <a:rPr lang="en-US"/>
              <a:t>However, the notation nicely represents the fact that these three patterns are heard as being versions of the same thing by representing each one as a falling step followed by two rising steps.</a:t>
            </a:r>
          </a:p>
          <a:p>
            <a:pPr eaLnBrk="1" hangingPunct="1"/>
            <a:r>
              <a:rPr lang="en-US"/>
              <a:t>By using the diatonic pitch dimension and onset time, we can obtain such a representation.</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56486E7-46DE-CA41-B84D-93969C9F98D0}" type="slidenum">
              <a:rPr lang="en-US" sz="1200">
                <a:latin typeface="Arial" charset="0"/>
              </a:rPr>
              <a:pPr/>
              <a:t>5</a:t>
            </a:fld>
            <a:endParaRPr lang="en-US" sz="1200">
              <a:latin typeface="Arial" charset="0"/>
            </a:endParaRPr>
          </a:p>
        </p:txBody>
      </p:sp>
      <p:sp>
        <p:nvSpPr>
          <p:cNvPr id="1484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1027"/>
          <p:cNvSpPr>
            <a:spLocks noGrp="1" noChangeArrowheads="1"/>
          </p:cNvSpPr>
          <p:nvPr>
            <p:ph type="body" idx="1"/>
          </p:nvPr>
        </p:nvSpPr>
        <p:spPr>
          <a:noFill/>
        </p:spPr>
        <p:txBody>
          <a:bodyPr/>
          <a:lstStyle/>
          <a:p>
            <a:pPr eaLnBrk="1" hangingPunct="1"/>
            <a:r>
              <a:rPr lang="en-US"/>
              <a:t>However, when we’re trying to find interesting repeated patterns in tonal music, that is, music which has a key, it is often more fruitful to use a two dimensional projection which gives the diatonic pitch of the note and its onset time, as shown here.</a:t>
            </a:r>
          </a:p>
          <a:p>
            <a:pPr eaLnBrk="1" hangingPunct="1"/>
            <a:endParaRPr lang="en-US"/>
          </a:p>
          <a:p>
            <a:pPr eaLnBrk="1" hangingPunct="1"/>
            <a:r>
              <a:rPr lang="en-US"/>
              <a:t>Here, patterns A, B and C are exactly translationally equivalent and can thus be discovered using a fast exact matching algorithm.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9</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10</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567106-59EC-1C47-AF33-9581BA033300}" type="slidenum">
              <a:rPr lang="en-US" sz="1200">
                <a:latin typeface="Arial" charset="0"/>
              </a:rPr>
              <a:pPr/>
              <a:t>11</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EBA890F-FEA0-1147-BC2F-557E971DA58B}" type="slidenum">
              <a:rPr lang="en-US" sz="1200">
                <a:latin typeface="Arial" charset="0"/>
              </a:rPr>
              <a:pPr/>
              <a:t>12</a:t>
            </a:fld>
            <a:endParaRPr lang="en-US" sz="1200">
              <a:latin typeface="Arial" charset="0"/>
            </a:endParaRPr>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noFill/>
        </p:spPr>
        <p:txBody>
          <a:bodyPr/>
          <a:lstStyle/>
          <a:p>
            <a:pPr eaLnBrk="1" hangingPunct="1"/>
            <a:r>
              <a:rPr lang="en-US"/>
              <a:t>Although identifying the important repetitions in a passage of music is an essential part of understanding it, most of the pattern repetitions that occur in music are neither perceived nor intended by the composer.</a:t>
            </a:r>
          </a:p>
          <a:p>
            <a:pPr eaLnBrk="1" hangingPunct="1"/>
            <a:r>
              <a:rPr lang="en-US"/>
              <a:t>For example, here we have the first few bars of Rachmaninoff’s Prelude in C sharp minor, Op.3, No.2. </a:t>
            </a:r>
          </a:p>
          <a:p>
            <a:pPr eaLnBrk="1" hangingPunct="1"/>
            <a:r>
              <a:rPr lang="en-US"/>
              <a:t>The pattern consisting of the notes in elliptical boxes is repeated 7 crotchets later, transposed up a minor ninth to give the pattern consisting of the notes in square boxes.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92B6F24-621E-DC4F-8217-F5717F5AB39F}" type="slidenum">
              <a:rPr lang="en-US" sz="1200">
                <a:latin typeface="Arial" charset="0"/>
              </a:rPr>
              <a:pPr/>
              <a:t>13</a:t>
            </a:fld>
            <a:endParaRPr lang="en-US" sz="1200">
              <a:latin typeface="Arial" charset="0"/>
            </a:endParaRPr>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r>
              <a:rPr lang="en-US"/>
              <a:t>We found we could go some way towards isolating the themes and motives in a piece of music by using just three simple heuristics which I will now describe.</a:t>
            </a:r>
          </a:p>
          <a:p>
            <a:pPr eaLnBrk="1" hangingPunct="1"/>
            <a:r>
              <a:rPr lang="en-US"/>
              <a:t>First, let’s define the coverage of a pattern to be the number of distinct points in the dataset in occurrences of the pattern. For example, the coverage of this triangular pattern in this dataset is 6, but in this dataset, its coverage is 9.</a:t>
            </a:r>
          </a:p>
          <a:p>
            <a:pPr eaLnBrk="1" hangingPunct="1"/>
            <a:r>
              <a:rPr lang="en-US"/>
              <a:t>In general, the coverage of a pattern is greater for larger, non-overlapping patterns that occur frequently.</a:t>
            </a:r>
          </a:p>
          <a:p>
            <a:pPr eaLnBrk="1" hangingPunct="1"/>
            <a:r>
              <a:rPr lang="en-US"/>
              <a:t>if we represent a passage of music as a set of points in graph of pitch against time, musical themes generally seem to have relatively high coverage.</a:t>
            </a:r>
          </a:p>
          <a:p>
            <a:pPr eaLnBrk="1" hangingPunct="1"/>
            <a:r>
              <a:rPr lang="en-US"/>
              <a:t>Next, let’s define the compactness of a pattern to be the ratio of the number of points in a pattern to the number of points in the region spanned by the pattern.</a:t>
            </a:r>
          </a:p>
          <a:p>
            <a:pPr eaLnBrk="1" hangingPunct="1"/>
            <a:r>
              <a:rPr lang="en-US"/>
              <a:t>The region spanned by a pattern can be defined in various ways.</a:t>
            </a:r>
          </a:p>
          <a:p>
            <a:pPr eaLnBrk="1" hangingPunct="1"/>
            <a:r>
              <a:rPr lang="en-US"/>
              <a:t>For example, we can define the region spanned by a pattern in a pitch-time representation of a passage of music to be the segment containing all the notes that start between the first and last note onsets in the pattern.</a:t>
            </a:r>
          </a:p>
          <a:p>
            <a:pPr eaLnBrk="1" hangingPunct="1"/>
            <a:r>
              <a:rPr lang="en-US"/>
              <a:t>Alternatively, we could define the region spanned by a pattern in such a representation to be the bounding box or convex hull of the pattern.</a:t>
            </a:r>
          </a:p>
          <a:p>
            <a:pPr eaLnBrk="1" hangingPunct="1"/>
            <a:r>
              <a:rPr lang="en-US"/>
              <a:t>As you can see here, the compactness value obviously depends on how the region spanned by a pattern is defined.</a:t>
            </a:r>
          </a:p>
          <a:p>
            <a:pPr eaLnBrk="1" hangingPunct="1"/>
            <a:r>
              <a:rPr lang="en-US"/>
              <a:t>However, musical themes typically have at least one occurrence with relatively high compactness since this will make the pattern easier to perceive. However, other occurrences may be highly embellished and thus have lower compactness.</a:t>
            </a:r>
          </a:p>
          <a:p>
            <a:pPr eaLnBrk="1" hangingPunct="1"/>
            <a:r>
              <a:rPr lang="en-US"/>
              <a:t>Another interesting heuristic that seems to be useful for isolating themes is the compression ratio that can be achieved by representing the set of points covered by all the occurrences of a pattern by specifying just one occurrence of the pattern together with all the vectors by which the pattern is translatable within the dataset.</a:t>
            </a:r>
          </a:p>
          <a:p>
            <a:pPr eaLnBrk="1" hangingPunct="1"/>
            <a:r>
              <a:rPr lang="en-US"/>
              <a:t>For example, by doing this with the triangular pattern in this dataset, we achieve a compression ratio of 6/5. However, in this dataset, the same pattern can be used to achieve a compression  ratio of 9/5.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14</a:t>
            </a:fld>
            <a:endParaRPr lang="en-US"/>
          </a:p>
        </p:txBody>
      </p:sp>
      <p:sp>
        <p:nvSpPr>
          <p:cNvPr id="11981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6F9ABA-2A0D-6348-8CC7-413F2E6796BC}" type="slidenum">
              <a:rPr lang="en-US"/>
              <a:pPr>
                <a:defRPr/>
              </a:pPr>
              <a:t>‹#›</a:t>
            </a:fld>
            <a:endParaRPr lang="en-US"/>
          </a:p>
        </p:txBody>
      </p:sp>
    </p:spTree>
    <p:extLst>
      <p:ext uri="{BB962C8B-B14F-4D97-AF65-F5344CB8AC3E}">
        <p14:creationId xmlns:p14="http://schemas.microsoft.com/office/powerpoint/2010/main" val="224071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32F097-7461-7C47-BAAF-F02E4A06CD8D}" type="slidenum">
              <a:rPr lang="en-US"/>
              <a:pPr>
                <a:defRPr/>
              </a:pPr>
              <a:t>‹#›</a:t>
            </a:fld>
            <a:endParaRPr lang="en-US"/>
          </a:p>
        </p:txBody>
      </p:sp>
    </p:spTree>
    <p:extLst>
      <p:ext uri="{BB962C8B-B14F-4D97-AF65-F5344CB8AC3E}">
        <p14:creationId xmlns:p14="http://schemas.microsoft.com/office/powerpoint/2010/main" val="375529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00A8C8-A7ED-E746-BD07-2D54CD84E070}" type="slidenum">
              <a:rPr lang="en-US"/>
              <a:pPr>
                <a:defRPr/>
              </a:pPr>
              <a:t>‹#›</a:t>
            </a:fld>
            <a:endParaRPr lang="en-US"/>
          </a:p>
        </p:txBody>
      </p:sp>
    </p:spTree>
    <p:extLst>
      <p:ext uri="{BB962C8B-B14F-4D97-AF65-F5344CB8AC3E}">
        <p14:creationId xmlns:p14="http://schemas.microsoft.com/office/powerpoint/2010/main" val="25322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D3B347-F1DB-9342-8E7F-8205F5316934}" type="slidenum">
              <a:rPr lang="en-US"/>
              <a:pPr>
                <a:defRPr/>
              </a:pPr>
              <a:t>‹#›</a:t>
            </a:fld>
            <a:endParaRPr lang="en-US"/>
          </a:p>
        </p:txBody>
      </p:sp>
    </p:spTree>
    <p:extLst>
      <p:ext uri="{BB962C8B-B14F-4D97-AF65-F5344CB8AC3E}">
        <p14:creationId xmlns:p14="http://schemas.microsoft.com/office/powerpoint/2010/main" val="4262955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757125-3FF2-2440-B161-D75C40A0C80D}" type="slidenum">
              <a:rPr lang="en-US"/>
              <a:pPr>
                <a:defRPr/>
              </a:pPr>
              <a:t>‹#›</a:t>
            </a:fld>
            <a:endParaRPr lang="en-US"/>
          </a:p>
        </p:txBody>
      </p:sp>
    </p:spTree>
    <p:extLst>
      <p:ext uri="{BB962C8B-B14F-4D97-AF65-F5344CB8AC3E}">
        <p14:creationId xmlns:p14="http://schemas.microsoft.com/office/powerpoint/2010/main" val="258659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4FE984-12C0-C24C-A1D7-0CBB38EECF75}" type="slidenum">
              <a:rPr lang="en-US"/>
              <a:pPr>
                <a:defRPr/>
              </a:pPr>
              <a:t>‹#›</a:t>
            </a:fld>
            <a:endParaRPr lang="en-US"/>
          </a:p>
        </p:txBody>
      </p:sp>
    </p:spTree>
    <p:extLst>
      <p:ext uri="{BB962C8B-B14F-4D97-AF65-F5344CB8AC3E}">
        <p14:creationId xmlns:p14="http://schemas.microsoft.com/office/powerpoint/2010/main" val="338043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8714C5-EC5A-2741-A5E1-098B82B5729F}" type="slidenum">
              <a:rPr lang="en-US"/>
              <a:pPr>
                <a:defRPr/>
              </a:pPr>
              <a:t>‹#›</a:t>
            </a:fld>
            <a:endParaRPr lang="en-US"/>
          </a:p>
        </p:txBody>
      </p:sp>
    </p:spTree>
    <p:extLst>
      <p:ext uri="{BB962C8B-B14F-4D97-AF65-F5344CB8AC3E}">
        <p14:creationId xmlns:p14="http://schemas.microsoft.com/office/powerpoint/2010/main" val="280769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418CF6-0EDC-6F47-AC17-31B2BC6E848B}" type="slidenum">
              <a:rPr lang="en-US"/>
              <a:pPr>
                <a:defRPr/>
              </a:pPr>
              <a:t>‹#›</a:t>
            </a:fld>
            <a:endParaRPr lang="en-US"/>
          </a:p>
        </p:txBody>
      </p:sp>
    </p:spTree>
    <p:extLst>
      <p:ext uri="{BB962C8B-B14F-4D97-AF65-F5344CB8AC3E}">
        <p14:creationId xmlns:p14="http://schemas.microsoft.com/office/powerpoint/2010/main" val="32912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212BA9-8AE1-5349-A9FE-00C55F8B3F4F}" type="slidenum">
              <a:rPr lang="en-US"/>
              <a:pPr>
                <a:defRPr/>
              </a:pPr>
              <a:t>‹#›</a:t>
            </a:fld>
            <a:endParaRPr lang="en-US"/>
          </a:p>
        </p:txBody>
      </p:sp>
    </p:spTree>
    <p:extLst>
      <p:ext uri="{BB962C8B-B14F-4D97-AF65-F5344CB8AC3E}">
        <p14:creationId xmlns:p14="http://schemas.microsoft.com/office/powerpoint/2010/main" val="141097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97AFD6-23D3-A049-8CE6-3B7A52CDCF08}" type="slidenum">
              <a:rPr lang="en-US"/>
              <a:pPr>
                <a:defRPr/>
              </a:pPr>
              <a:t>‹#›</a:t>
            </a:fld>
            <a:endParaRPr lang="en-US"/>
          </a:p>
        </p:txBody>
      </p:sp>
    </p:spTree>
    <p:extLst>
      <p:ext uri="{BB962C8B-B14F-4D97-AF65-F5344CB8AC3E}">
        <p14:creationId xmlns:p14="http://schemas.microsoft.com/office/powerpoint/2010/main" val="104199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2966D2-8C5D-C543-9473-2C81E5AC292B}" type="slidenum">
              <a:rPr lang="en-US"/>
              <a:pPr>
                <a:defRPr/>
              </a:pPr>
              <a:t>‹#›</a:t>
            </a:fld>
            <a:endParaRPr lang="en-US"/>
          </a:p>
        </p:txBody>
      </p:sp>
    </p:spTree>
    <p:extLst>
      <p:ext uri="{BB962C8B-B14F-4D97-AF65-F5344CB8AC3E}">
        <p14:creationId xmlns:p14="http://schemas.microsoft.com/office/powerpoint/2010/main" val="21174670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a:t>Click to edit Master title style</a:t>
            </a:r>
            <a:endParaRPr lang="en-GB"/>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BCE354C2-6DFE-8B45-AF4C-A7C570726B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microsoft.com/office/2007/relationships/media" Target="file://localhost/Users/dave/Documents/Work/Research/Talks/2013/2013-08-05-Aarhus-Computer-Science/AarhusCS2013/badpattern.MID" TargetMode="External"/><Relationship Id="rId4" Type="http://schemas.openxmlformats.org/officeDocument/2006/relationships/audio" Target="file://localhost/Users/dave/Documents/Work/Research/Talks/2013/2013-08-05-Aarhus-Computer-Science/AarhusCS2013/badpattern.MID" TargetMode="External"/><Relationship Id="rId5" Type="http://schemas.openxmlformats.org/officeDocument/2006/relationships/slideLayout" Target="../slideLayouts/slideLayout2.xml"/><Relationship Id="rId6" Type="http://schemas.openxmlformats.org/officeDocument/2006/relationships/notesSlide" Target="../notesSlides/notesSlide6.xml"/><Relationship Id="rId7" Type="http://schemas.openxmlformats.org/officeDocument/2006/relationships/image" Target="../media/image18.jpeg"/><Relationship Id="rId8" Type="http://schemas.openxmlformats.org/officeDocument/2006/relationships/image" Target="../media/image8.png"/><Relationship Id="rId1" Type="http://schemas.microsoft.com/office/2007/relationships/media" Target="file://localhost/Users/dave/Documents/Work/Research/Talks/2013/2013-08-05-Aarhus-Computer-Science/AarhusCS2013/rach-bs1-6.MID" TargetMode="External"/><Relationship Id="rId2" Type="http://schemas.openxmlformats.org/officeDocument/2006/relationships/audio" Target="file://localhost/Users/dave/Documents/Work/Research/Talks/2013/2013-08-05-Aarhus-Computer-Science/AarhusCS2013/rach-bs1-6.MID"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0.jpeg"/><Relationship Id="rId5" Type="http://schemas.openxmlformats.org/officeDocument/2006/relationships/oleObject" Target="../embeddings/oleObject1.bin"/><Relationship Id="rId6"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hyperlink" Target="http://www.liederenbank.nl" TargetMode="External"/><Relationship Id="rId10" Type="http://schemas.openxmlformats.org/officeDocument/2006/relationships/image" Target="../media/image3.png"/><Relationship Id="rId1" Type="http://schemas.microsoft.com/office/2007/relationships/media" Target="../media/media3.mid"/><Relationship Id="rId2" Type="http://schemas.openxmlformats.org/officeDocument/2006/relationships/audio" Target="../media/media3.mid"/></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22.xml.rels><?xml version="1.0" encoding="UTF-8" standalone="yes"?>
<Relationships xmlns="http://schemas.openxmlformats.org/package/2006/relationships"><Relationship Id="rId3" Type="http://schemas.microsoft.com/office/2007/relationships/media" Target="../media/media6.m4a"/><Relationship Id="rId4" Type="http://schemas.openxmlformats.org/officeDocument/2006/relationships/audio" Target="../media/media6.m4a"/><Relationship Id="rId5" Type="http://schemas.openxmlformats.org/officeDocument/2006/relationships/slideLayout" Target="../slideLayouts/slideLayout2.xml"/><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33.png"/><Relationship Id="rId1" Type="http://schemas.microsoft.com/office/2007/relationships/media" Target="../media/media5.m4a"/><Relationship Id="rId2" Type="http://schemas.openxmlformats.org/officeDocument/2006/relationships/audio" Target="../media/media5.m4a"/></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usic-ir.org/mirex/wiki/2013:Discovery_of_Repeated_Themes_&amp;_Sections" TargetMode="External"/><Relationship Id="rId3" Type="http://schemas.openxmlformats.org/officeDocument/2006/relationships/hyperlink" Target="https://dl.dropbox.com/u/11997856/JKU/JKUPDD-noAudio-Jul2013.zi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9.jpeg"/><Relationship Id="rId8" Type="http://schemas.openxmlformats.org/officeDocument/2006/relationships/image" Target="../media/image8.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0983"/>
            <a:ext cx="7772400" cy="1470025"/>
          </a:xfrm>
        </p:spPr>
        <p:txBody>
          <a:bodyPr rtlCol="0">
            <a:normAutofit/>
          </a:bodyPr>
          <a:lstStyle/>
          <a:p>
            <a:pPr fontAlgn="auto">
              <a:spcAft>
                <a:spcPts val="0"/>
              </a:spcAft>
              <a:defRPr/>
            </a:pPr>
            <a:r>
              <a:rPr lang="en-GB" dirty="0" smtClean="0">
                <a:ea typeface="+mj-ea"/>
                <a:cs typeface="+mj-cs"/>
              </a:rPr>
              <a:t>Compression-Based Geometric Pattern Discovery in Music</a:t>
            </a:r>
            <a:endParaRPr lang="en-GB" dirty="0">
              <a:ea typeface="+mj-ea"/>
              <a:cs typeface="+mj-cs"/>
            </a:endParaRPr>
          </a:p>
        </p:txBody>
      </p:sp>
      <p:sp>
        <p:nvSpPr>
          <p:cNvPr id="3" name="Subtitle 2"/>
          <p:cNvSpPr>
            <a:spLocks noGrp="1"/>
          </p:cNvSpPr>
          <p:nvPr>
            <p:ph type="subTitle" idx="1"/>
          </p:nvPr>
        </p:nvSpPr>
        <p:spPr>
          <a:xfrm>
            <a:off x="1371600" y="3573016"/>
            <a:ext cx="6400800" cy="708025"/>
          </a:xfrm>
        </p:spPr>
        <p:txBody>
          <a:bodyPr rtlCol="0">
            <a:normAutofit/>
          </a:bodyPr>
          <a:lstStyle/>
          <a:p>
            <a:pPr fontAlgn="auto">
              <a:spcAft>
                <a:spcPts val="0"/>
              </a:spcAft>
              <a:buFont typeface="Arial"/>
              <a:buNone/>
              <a:defRPr/>
            </a:pPr>
            <a:r>
              <a:rPr lang="en-GB" dirty="0" smtClean="0">
                <a:ea typeface="+mn-ea"/>
                <a:cs typeface="+mn-cs"/>
              </a:rPr>
              <a:t>David Meredith</a:t>
            </a:r>
          </a:p>
          <a:p>
            <a:pPr fontAlgn="auto">
              <a:spcAft>
                <a:spcPts val="0"/>
              </a:spcAft>
              <a:buFont typeface="Arial"/>
              <a:buNone/>
              <a:defRPr/>
            </a:pPr>
            <a:endParaRPr lang="en-GB" dirty="0">
              <a:ea typeface="+mn-ea"/>
              <a:cs typeface="+mn-cs"/>
            </a:endParaRPr>
          </a:p>
        </p:txBody>
      </p:sp>
      <p:pic>
        <p:nvPicPr>
          <p:cNvPr id="48132" name="Picture 5" descr="AAU_LOGO_PANTONE_U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4382740"/>
            <a:ext cx="1714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6"/>
          <p:cNvSpPr txBox="1">
            <a:spLocks noChangeArrowheads="1"/>
          </p:cNvSpPr>
          <p:nvPr/>
        </p:nvSpPr>
        <p:spPr bwMode="auto">
          <a:xfrm>
            <a:off x="1979712" y="5949280"/>
            <a:ext cx="5114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sz="1200" dirty="0"/>
              <a:t>4</a:t>
            </a:r>
            <a:r>
              <a:rPr lang="en-GB" sz="1200" baseline="30000" dirty="0"/>
              <a:t>th</a:t>
            </a:r>
            <a:r>
              <a:rPr lang="en-GB" sz="1200" dirty="0"/>
              <a:t> International Workshop on Cognitive Information Processing</a:t>
            </a:r>
          </a:p>
          <a:p>
            <a:pPr algn="ctr"/>
            <a:r>
              <a:rPr lang="en-GB" sz="1200" dirty="0"/>
              <a:t>Copenhagen, 26</a:t>
            </a:r>
            <a:r>
              <a:rPr lang="en-GB" sz="1200" dirty="0"/>
              <a:t> May, 2014</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76672"/>
            <a:ext cx="5904135" cy="1489489"/>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SIATEC - Discovering all occurrences of all MTPs</a:t>
            </a: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57927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789363"/>
            <a:ext cx="47212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8313" y="4292600"/>
            <a:ext cx="30480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cSld>
  <p:clrMapOvr>
    <a:masterClrMapping/>
  </p:clrMapOvr>
  <p:transition xmlns:p14="http://schemas.microsoft.com/office/powerpoint/2010/main" advTm="523"/>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468313" y="188913"/>
            <a:ext cx="8162925" cy="1431925"/>
          </a:xfrm>
        </p:spPr>
        <p:txBody>
          <a:bodyPr>
            <a:spAutoFit/>
          </a:bodyPr>
          <a:lstStyle/>
          <a:p>
            <a:r>
              <a:rPr lang="en-US">
                <a:latin typeface="Calibri" charset="0"/>
              </a:rPr>
              <a:t>Need for heuristics to isolate interesting MTPs</a:t>
            </a:r>
          </a:p>
        </p:txBody>
      </p:sp>
      <p:sp>
        <p:nvSpPr>
          <p:cNvPr id="28674" name="Rectangle 3"/>
          <p:cNvSpPr>
            <a:spLocks noGrp="1" noChangeArrowheads="1"/>
          </p:cNvSpPr>
          <p:nvPr>
            <p:ph idx="1"/>
          </p:nvPr>
        </p:nvSpPr>
        <p:spPr>
          <a:xfrm>
            <a:off x="539750" y="1773238"/>
            <a:ext cx="8110538" cy="4047262"/>
          </a:xfrm>
        </p:spPr>
        <p:txBody>
          <a:bodyPr>
            <a:spAutoFit/>
          </a:bodyPr>
          <a:lstStyle/>
          <a:p>
            <a:pPr>
              <a:lnSpc>
                <a:spcPct val="90000"/>
              </a:lnSpc>
            </a:pPr>
            <a:r>
              <a:rPr lang="en-US" sz="2400" dirty="0">
                <a:latin typeface="Calibri" charset="0"/>
              </a:rPr>
              <a:t>2</a:t>
            </a:r>
            <a:r>
              <a:rPr lang="en-US" sz="2400" i="1" baseline="30000" dirty="0">
                <a:latin typeface="Calibri" charset="0"/>
              </a:rPr>
              <a:t>n </a:t>
            </a:r>
            <a:r>
              <a:rPr lang="en-US" sz="2400" dirty="0">
                <a:latin typeface="Calibri" charset="0"/>
              </a:rPr>
              <a:t>patterns in a dataset of size </a:t>
            </a:r>
            <a:r>
              <a:rPr lang="en-US" sz="2400" i="1" dirty="0">
                <a:latin typeface="Calibri" charset="0"/>
              </a:rPr>
              <a:t>n</a:t>
            </a:r>
          </a:p>
          <a:p>
            <a:pPr>
              <a:lnSpc>
                <a:spcPct val="90000"/>
              </a:lnSpc>
            </a:pPr>
            <a:r>
              <a:rPr lang="en-US" sz="2400" dirty="0">
                <a:latin typeface="Calibri" charset="0"/>
              </a:rPr>
              <a:t>SIA generates &lt; </a:t>
            </a:r>
            <a:r>
              <a:rPr lang="en-US" sz="2400" i="1" dirty="0">
                <a:latin typeface="Calibri" charset="0"/>
              </a:rPr>
              <a:t>n</a:t>
            </a:r>
            <a:r>
              <a:rPr lang="en-US" sz="2400" baseline="30000" dirty="0">
                <a:latin typeface="Calibri" charset="0"/>
              </a:rPr>
              <a:t>2</a:t>
            </a:r>
            <a:r>
              <a:rPr lang="en-US" sz="2400" dirty="0">
                <a:latin typeface="Calibri" charset="0"/>
              </a:rPr>
              <a:t>/2 </a:t>
            </a:r>
            <a:r>
              <a:rPr lang="en-US" sz="2400" dirty="0" smtClean="0">
                <a:latin typeface="Calibri" charset="0"/>
              </a:rPr>
              <a:t>patterns</a:t>
            </a:r>
          </a:p>
          <a:p>
            <a:pPr lvl="1">
              <a:lnSpc>
                <a:spcPct val="90000"/>
              </a:lnSpc>
            </a:pPr>
            <a:r>
              <a:rPr lang="en-US" sz="2000" dirty="0" smtClean="0">
                <a:latin typeface="Calibri" charset="0"/>
              </a:rPr>
              <a:t>sum of cardinalities of MTPs is n(n-1)/2</a:t>
            </a:r>
            <a:endParaRPr lang="en-US" sz="2000" dirty="0">
              <a:latin typeface="Calibri" charset="0"/>
            </a:endParaRPr>
          </a:p>
          <a:p>
            <a:pPr lvl="1">
              <a:lnSpc>
                <a:spcPct val="90000"/>
              </a:lnSpc>
            </a:pPr>
            <a:r>
              <a:rPr lang="en-US" sz="2200" dirty="0">
                <a:latin typeface="Calibri" charset="0"/>
              </a:rPr>
              <a:t>=&gt; SIA generates small fraction of all patterns in a dataset</a:t>
            </a:r>
          </a:p>
          <a:p>
            <a:pPr>
              <a:lnSpc>
                <a:spcPct val="90000"/>
              </a:lnSpc>
            </a:pPr>
            <a:r>
              <a:rPr lang="en-US" sz="2400" dirty="0">
                <a:latin typeface="Calibri" charset="0"/>
              </a:rPr>
              <a:t>Many interesting patterns derivable from </a:t>
            </a:r>
            <a:r>
              <a:rPr lang="en-US" sz="2400" dirty="0" smtClean="0">
                <a:latin typeface="Calibri" charset="0"/>
              </a:rPr>
              <a:t>MTPs found </a:t>
            </a:r>
            <a:r>
              <a:rPr lang="en-US" sz="2400" dirty="0">
                <a:latin typeface="Calibri" charset="0"/>
              </a:rPr>
              <a:t>by SIA</a:t>
            </a:r>
          </a:p>
          <a:p>
            <a:pPr lvl="1">
              <a:lnSpc>
                <a:spcPct val="90000"/>
              </a:lnSpc>
            </a:pPr>
            <a:r>
              <a:rPr lang="en-US" sz="2000" dirty="0">
                <a:latin typeface="Calibri" charset="0"/>
              </a:rPr>
              <a:t>e.g., bounding box or segment spanned by the patterns</a:t>
            </a:r>
          </a:p>
          <a:p>
            <a:pPr>
              <a:lnSpc>
                <a:spcPct val="90000"/>
              </a:lnSpc>
            </a:pPr>
            <a:r>
              <a:rPr lang="en-US" sz="2400" dirty="0">
                <a:latin typeface="Calibri" charset="0"/>
              </a:rPr>
              <a:t>BUT many of the patterns found by SIA are NOT interesting</a:t>
            </a:r>
          </a:p>
          <a:p>
            <a:pPr lvl="2">
              <a:lnSpc>
                <a:spcPct val="90000"/>
              </a:lnSpc>
            </a:pPr>
            <a:r>
              <a:rPr lang="en-US" sz="1800" dirty="0">
                <a:latin typeface="Calibri" charset="0"/>
              </a:rPr>
              <a:t>70,000 patterns found by SIA in Rachmaninoff’s </a:t>
            </a:r>
            <a:r>
              <a:rPr lang="en-US" sz="1800" i="1" dirty="0">
                <a:latin typeface="Calibri" charset="0"/>
              </a:rPr>
              <a:t>Prelude</a:t>
            </a:r>
            <a:r>
              <a:rPr lang="en-US" sz="1800" dirty="0">
                <a:latin typeface="Calibri" charset="0"/>
              </a:rPr>
              <a:t> in C# minor</a:t>
            </a:r>
          </a:p>
          <a:p>
            <a:pPr lvl="2">
              <a:lnSpc>
                <a:spcPct val="90000"/>
              </a:lnSpc>
            </a:pPr>
            <a:r>
              <a:rPr lang="en-US" sz="1800" dirty="0">
                <a:latin typeface="Calibri" charset="0"/>
              </a:rPr>
              <a:t>probably about 10-20 are interesting</a:t>
            </a:r>
          </a:p>
          <a:p>
            <a:pPr>
              <a:lnSpc>
                <a:spcPct val="90000"/>
              </a:lnSpc>
            </a:pPr>
            <a:r>
              <a:rPr lang="en-US" sz="2400" dirty="0">
                <a:latin typeface="Calibri" charset="0"/>
              </a:rPr>
              <a:t>=&gt; Need heuristics for isolating interesting patterns in output of SIA and SIATEC</a:t>
            </a:r>
          </a:p>
        </p:txBody>
      </p:sp>
    </p:spTree>
  </p:cSld>
  <p:clrMapOvr>
    <a:masterClrMapping/>
  </p:clrMapOvr>
  <p:transition xmlns:p14="http://schemas.microsoft.com/office/powerpoint/2010/main" advTm="473"/>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Most musical repetitions are neither perceived nor intended</a:t>
            </a:r>
          </a:p>
        </p:txBody>
      </p:sp>
      <p:pic>
        <p:nvPicPr>
          <p:cNvPr id="6146" name="Picture 4" descr="rachmaninof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828800"/>
            <a:ext cx="8077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rach-bs1-6.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50825" y="263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badpattern.MID">
            <a:hlinkClick r:id="" action="ppaction://media"/>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250825" y="4652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7"/>
          <p:cNvSpPr txBox="1">
            <a:spLocks noChangeArrowheads="1"/>
          </p:cNvSpPr>
          <p:nvPr/>
        </p:nvSpPr>
        <p:spPr bwMode="auto">
          <a:xfrm>
            <a:off x="3492500" y="5876925"/>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S. Rachmaninoff, Prelude in C sharp minor, Op.3, No.2</a:t>
            </a:r>
          </a:p>
        </p:txBody>
      </p:sp>
    </p:spTree>
  </p:cSld>
  <p:clrMapOvr>
    <a:masterClrMapping/>
  </p:clrMapOvr>
  <p:transition xmlns:p14="http://schemas.microsoft.com/office/powerpoint/2010/main" advTm="12123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57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483" fill="hold"/>
                                        <p:tgtEl>
                                          <p:spTgt spid="75785"/>
                                        </p:tgtEl>
                                      </p:cBhvr>
                                    </p:cmd>
                                  </p:childTnLst>
                                </p:cTn>
                              </p:par>
                            </p:childTnLst>
                          </p:cTn>
                        </p:par>
                      </p:childTnLst>
                    </p:cTn>
                  </p:par>
                </p:childTnLst>
              </p:cTn>
              <p:nextCondLst>
                <p:cond evt="onClick" delay="0">
                  <p:tgtEl>
                    <p:spTgt spid="7578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5785"/>
                </p:tgtEl>
              </p:cMediaNode>
            </p:audio>
            <p:seq concurrent="1" nextAc="seek">
              <p:cTn id="8" restart="whenNotActive" fill="hold" evtFilter="cancelBubble" nodeType="interactiveSeq">
                <p:stCondLst>
                  <p:cond evt="onClick" delay="0">
                    <p:tgtEl>
                      <p:spTgt spid="757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0750" fill="hold"/>
                                        <p:tgtEl>
                                          <p:spTgt spid="75786"/>
                                        </p:tgtEl>
                                      </p:cBhvr>
                                    </p:cmd>
                                  </p:childTnLst>
                                </p:cTn>
                              </p:par>
                            </p:childTnLst>
                          </p:cTn>
                        </p:par>
                      </p:childTnLst>
                    </p:cTn>
                  </p:par>
                </p:childTnLst>
              </p:cTn>
              <p:nextCondLst>
                <p:cond evt="onClick" delay="0">
                  <p:tgtEl>
                    <p:spTgt spid="7578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578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rtlCol="0">
            <a:normAutofit fontScale="90000"/>
          </a:bodyPr>
          <a:lstStyle/>
          <a:p>
            <a:pPr fontAlgn="auto">
              <a:spcAft>
                <a:spcPts val="0"/>
              </a:spcAft>
              <a:defRPr/>
            </a:pPr>
            <a:r>
              <a:rPr lang="en-US" dirty="0" smtClean="0">
                <a:ea typeface="+mj-ea"/>
                <a:cs typeface="+mj-cs"/>
              </a:rPr>
              <a:t>Heuristics for isolating the “best” patterns</a:t>
            </a:r>
          </a:p>
        </p:txBody>
      </p:sp>
      <p:pic>
        <p:nvPicPr>
          <p:cNvPr id="32770" name="Picture 4" descr="heuris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28800"/>
            <a:ext cx="8458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1596" name="Group 44"/>
          <p:cNvGraphicFramePr>
            <a:graphicFrameLocks noGrp="1"/>
          </p:cNvGraphicFramePr>
          <p:nvPr/>
        </p:nvGraphicFramePr>
        <p:xfrm>
          <a:off x="522288" y="3505200"/>
          <a:ext cx="8153400" cy="457200"/>
        </p:xfrm>
        <a:graphic>
          <a:graphicData uri="http://schemas.openxmlformats.org/drawingml/2006/table">
            <a:tbl>
              <a:tblPr/>
              <a:tblGrid>
                <a:gridCol w="1676400"/>
                <a:gridCol w="1676400"/>
                <a:gridCol w="1676400"/>
                <a:gridCol w="1676400"/>
                <a:gridCol w="1447800"/>
              </a:tblGrid>
              <a:tr h="152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ea typeface="ＭＳ Ｐゴシック" charset="0"/>
                          <a:cs typeface="ＭＳ Ｐゴシック" charset="0"/>
                        </a:rPr>
                        <a:t>Cov</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CR=6/5</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Cov=9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CR=9/5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1/3</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2/5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Comp = 2/3</a:t>
                      </a: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32777" name="Object 41"/>
          <p:cNvGraphicFramePr>
            <a:graphicFrameLocks noChangeAspect="1"/>
          </p:cNvGraphicFramePr>
          <p:nvPr/>
        </p:nvGraphicFramePr>
        <p:xfrm>
          <a:off x="395288" y="3933825"/>
          <a:ext cx="8258175" cy="2743200"/>
        </p:xfrm>
        <a:graphic>
          <a:graphicData uri="http://schemas.openxmlformats.org/presentationml/2006/ole">
            <mc:AlternateContent xmlns:mc="http://schemas.openxmlformats.org/markup-compatibility/2006">
              <mc:Choice xmlns:v="urn:schemas-microsoft-com:vml" Requires="v">
                <p:oleObj spid="_x0000_s32809" name="Equation" r:id="rId5" imgW="5232400" imgH="1739900" progId="Equation.3">
                  <p:embed/>
                </p:oleObj>
              </mc:Choice>
              <mc:Fallback>
                <p:oleObj name="Equation" r:id="rId5" imgW="5232400" imgH="1739900" progId="Equation.3">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933825"/>
                        <a:ext cx="82581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7544" y="476672"/>
            <a:ext cx="8162925" cy="769441"/>
          </a:xfrm>
        </p:spPr>
        <p:txBody>
          <a:bodyPr>
            <a:spAutoFit/>
          </a:bodyPr>
          <a:lstStyle/>
          <a:p>
            <a:r>
              <a:rPr lang="en-US"/>
              <a:t>COSIATEC</a:t>
            </a:r>
          </a:p>
        </p:txBody>
      </p:sp>
      <p:sp>
        <p:nvSpPr>
          <p:cNvPr id="82948" name="AutoShape 4"/>
          <p:cNvSpPr>
            <a:spLocks noChangeArrowheads="1"/>
          </p:cNvSpPr>
          <p:nvPr/>
        </p:nvSpPr>
        <p:spPr bwMode="auto">
          <a:xfrm>
            <a:off x="4076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3733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3924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1447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List of &lt;Pattern, Translator_set&gt; pairs</a:t>
            </a:r>
          </a:p>
        </p:txBody>
      </p:sp>
      <p:sp>
        <p:nvSpPr>
          <p:cNvPr id="82952" name="AutoShape 8"/>
          <p:cNvSpPr>
            <a:spLocks noChangeArrowheads="1"/>
          </p:cNvSpPr>
          <p:nvPr/>
        </p:nvSpPr>
        <p:spPr bwMode="auto">
          <a:xfrm>
            <a:off x="2095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Add best TEC, &lt;</a:t>
            </a:r>
            <a:r>
              <a:rPr lang="en-US" sz="1600" i="1"/>
              <a:t>P</a:t>
            </a:r>
            <a:r>
              <a:rPr lang="en-US" sz="1600"/>
              <a:t>,</a:t>
            </a:r>
            <a:r>
              <a:rPr lang="en-US" sz="1600" i="1"/>
              <a:t>V</a:t>
            </a:r>
            <a:r>
              <a:rPr lang="en-US" sz="1600"/>
              <a:t>&gt; to encoding</a:t>
            </a:r>
          </a:p>
        </p:txBody>
      </p:sp>
      <p:sp>
        <p:nvSpPr>
          <p:cNvPr id="82953" name="AutoShape 9"/>
          <p:cNvSpPr>
            <a:spLocks noChangeArrowheads="1"/>
          </p:cNvSpPr>
          <p:nvPr/>
        </p:nvSpPr>
        <p:spPr bwMode="auto">
          <a:xfrm>
            <a:off x="2069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3276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3591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5791200" y="4974109"/>
            <a:ext cx="6096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4724400" y="5751984"/>
            <a:ext cx="7620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4572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4572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4572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4572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4572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4572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4572000"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5240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66919961"/>
      </p:ext>
    </p:extLst>
  </p:cSld>
  <p:clrMapOvr>
    <a:masterClrMapping/>
  </p:clrMapOvr>
  <p:transition xmlns:p14="http://schemas.microsoft.com/office/powerpoint/2010/main" advTm="473"/>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611560" y="2132856"/>
            <a:ext cx="7851170" cy="2664296"/>
          </a:xfrm>
          <a:prstGeom prst="rect">
            <a:avLst/>
          </a:prstGeom>
        </p:spPr>
      </p:pic>
    </p:spTree>
    <p:extLst>
      <p:ext uri="{BB962C8B-B14F-4D97-AF65-F5344CB8AC3E}">
        <p14:creationId xmlns:p14="http://schemas.microsoft.com/office/powerpoint/2010/main" val="127119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755576" y="1844824"/>
            <a:ext cx="7560840" cy="4770246"/>
          </a:xfrm>
          <a:prstGeom prst="rect">
            <a:avLst/>
          </a:prstGeom>
        </p:spPr>
      </p:pic>
    </p:spTree>
    <p:extLst>
      <p:ext uri="{BB962C8B-B14F-4D97-AF65-F5344CB8AC3E}">
        <p14:creationId xmlns:p14="http://schemas.microsoft.com/office/powerpoint/2010/main" val="8340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pic>
        <p:nvPicPr>
          <p:cNvPr id="4" name="Picture 3"/>
          <p:cNvPicPr>
            <a:picLocks noChangeAspect="1"/>
          </p:cNvPicPr>
          <p:nvPr/>
        </p:nvPicPr>
        <p:blipFill>
          <a:blip r:embed="rId2"/>
          <a:stretch>
            <a:fillRect/>
          </a:stretch>
        </p:blipFill>
        <p:spPr>
          <a:xfrm>
            <a:off x="467544" y="1412776"/>
            <a:ext cx="5904656" cy="4607948"/>
          </a:xfrm>
          <a:prstGeom prst="rect">
            <a:avLst/>
          </a:prstGeom>
        </p:spPr>
      </p:pic>
      <p:sp>
        <p:nvSpPr>
          <p:cNvPr id="5" name="Rounded Rectangular Callout 4"/>
          <p:cNvSpPr/>
          <p:nvPr/>
        </p:nvSpPr>
        <p:spPr>
          <a:xfrm>
            <a:off x="5148064" y="4365104"/>
            <a:ext cx="3528392" cy="1800200"/>
          </a:xfrm>
          <a:prstGeom prst="wedgeRoundRectCallout">
            <a:avLst>
              <a:gd name="adj1" fmla="val -81515"/>
              <a:gd name="adj2" fmla="val -712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Adds a TEC to encoding if its &lt;P,Θ&gt; representation is shorter than the set of new points covered</a:t>
            </a:r>
          </a:p>
        </p:txBody>
      </p:sp>
    </p:spTree>
    <p:extLst>
      <p:ext uri="{BB962C8B-B14F-4D97-AF65-F5344CB8AC3E}">
        <p14:creationId xmlns:p14="http://schemas.microsoft.com/office/powerpoint/2010/main" val="797559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18864" y="531813"/>
            <a:ext cx="8229600" cy="860425"/>
          </a:xfrm>
        </p:spPr>
        <p:txBody>
          <a:bodyPr/>
          <a:lstStyle/>
          <a:p>
            <a:r>
              <a:rPr lang="en-GB">
                <a:latin typeface="Calibri" charset="0"/>
              </a:rPr>
              <a:t>Example COSIATEC encoding of NLB folk song</a:t>
            </a:r>
          </a:p>
        </p:txBody>
      </p:sp>
      <p:pic>
        <p:nvPicPr>
          <p:cNvPr id="665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16100"/>
            <a:ext cx="9144000" cy="60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5875"/>
            <a:ext cx="9144000"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2670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9782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05350"/>
            <a:ext cx="914400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7" name="Rectangle 11"/>
          <p:cNvSpPr>
            <a:spLocks noChangeArrowheads="1"/>
          </p:cNvSpPr>
          <p:nvPr/>
        </p:nvSpPr>
        <p:spPr bwMode="auto">
          <a:xfrm>
            <a:off x="153988" y="5414963"/>
            <a:ext cx="8901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a:t>(NLB015569_01, “</a:t>
            </a:r>
            <a:r>
              <a:rPr lang="en-GB" altLang="ja-JP" sz="1800"/>
              <a:t>Daar zou er een maagdje vroeg opstaan 2</a:t>
            </a:r>
            <a:r>
              <a:rPr lang="en-GB" sz="1800"/>
              <a:t>”</a:t>
            </a:r>
            <a:r>
              <a:rPr lang="en-GB" altLang="ja-JP" sz="1800"/>
              <a:t>, from the Nederlandse Liederen Bank, </a:t>
            </a:r>
            <a:r>
              <a:rPr lang="en-GB" altLang="ja-JP" sz="1800">
                <a:hlinkClick r:id="rId9"/>
              </a:rPr>
              <a:t>http://www.liederenbank.nl</a:t>
            </a:r>
            <a:r>
              <a:rPr lang="en-GB" altLang="ja-JP" sz="1800"/>
              <a:t>. Courtesy of Peter van Kranenburg.)</a:t>
            </a:r>
            <a:endParaRPr lang="en-GB" sz="1800"/>
          </a:p>
        </p:txBody>
      </p:sp>
      <p:pic>
        <p:nvPicPr>
          <p:cNvPr id="2"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520" y="620688"/>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of using algorithms with NCD and 1-nn to classify NLB</a:t>
            </a:r>
          </a:p>
        </p:txBody>
      </p:sp>
      <p:pic>
        <p:nvPicPr>
          <p:cNvPr id="4" name="Picture 3"/>
          <p:cNvPicPr>
            <a:picLocks noChangeAspect="1"/>
          </p:cNvPicPr>
          <p:nvPr/>
        </p:nvPicPr>
        <p:blipFill>
          <a:blip r:embed="rId2"/>
          <a:stretch>
            <a:fillRect/>
          </a:stretch>
        </p:blipFill>
        <p:spPr>
          <a:xfrm>
            <a:off x="1619672" y="1916832"/>
            <a:ext cx="5904656" cy="4629251"/>
          </a:xfrm>
          <a:prstGeom prst="rect">
            <a:avLst/>
          </a:prstGeom>
        </p:spPr>
      </p:pic>
    </p:spTree>
    <p:extLst>
      <p:ext uri="{BB962C8B-B14F-4D97-AF65-F5344CB8AC3E}">
        <p14:creationId xmlns:p14="http://schemas.microsoft.com/office/powerpoint/2010/main" val="4088271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274638"/>
            <a:ext cx="8229600" cy="993775"/>
          </a:xfrm>
        </p:spPr>
        <p:txBody>
          <a:bodyPr/>
          <a:lstStyle/>
          <a:p>
            <a:r>
              <a:rPr lang="en-GB">
                <a:latin typeface="Calibri" charset="0"/>
              </a:rPr>
              <a:t>Repeated patterns in music</a:t>
            </a:r>
          </a:p>
        </p:txBody>
      </p:sp>
      <p:sp>
        <p:nvSpPr>
          <p:cNvPr id="3" name="Content Placeholder 2"/>
          <p:cNvSpPr>
            <a:spLocks noGrp="1"/>
          </p:cNvSpPr>
          <p:nvPr>
            <p:ph idx="1"/>
          </p:nvPr>
        </p:nvSpPr>
        <p:spPr>
          <a:xfrm>
            <a:off x="457200" y="3789363"/>
            <a:ext cx="8229600" cy="2336800"/>
          </a:xfrm>
        </p:spPr>
        <p:txBody>
          <a:bodyPr>
            <a:normAutofit/>
          </a:bodyPr>
          <a:lstStyle/>
          <a:p>
            <a:pPr marL="0" indent="0">
              <a:lnSpc>
                <a:spcPct val="70000"/>
              </a:lnSpc>
              <a:buFont typeface="Arial" charset="0"/>
              <a:buNone/>
            </a:pPr>
            <a:r>
              <a:rPr lang="en-US" sz="2700" i="1">
                <a:latin typeface="Calibri" charset="0"/>
              </a:rPr>
              <a:t>“the importance of parallelism [i.e., repetition] in musical structure cannot be overestimated. The more parallelism one can detect, the more internally coherent an analysis becomes, and the less independent information must be processed and retained in hearing or remembering a piece”</a:t>
            </a:r>
          </a:p>
          <a:p>
            <a:pPr marL="457200" lvl="1" indent="0" algn="r">
              <a:lnSpc>
                <a:spcPct val="70000"/>
              </a:lnSpc>
              <a:buFont typeface="Arial" charset="0"/>
              <a:buNone/>
            </a:pPr>
            <a:r>
              <a:rPr lang="en-US" sz="1800">
                <a:latin typeface="Calibri" charset="0"/>
              </a:rPr>
              <a:t>Lerdahl and Jackendoff (1983, p.52)</a:t>
            </a:r>
          </a:p>
        </p:txBody>
      </p:sp>
      <p:pic>
        <p:nvPicPr>
          <p:cNvPr id="491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557338"/>
            <a:ext cx="7488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6"/>
          <p:cNvSpPr txBox="1">
            <a:spLocks noChangeArrowheads="1"/>
          </p:cNvSpPr>
          <p:nvPr/>
        </p:nvSpPr>
        <p:spPr bwMode="auto">
          <a:xfrm>
            <a:off x="5003800" y="3429000"/>
            <a:ext cx="3633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major, BWV 846</a:t>
            </a:r>
          </a:p>
        </p:txBody>
      </p:sp>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198884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274638"/>
            <a:ext cx="8229600" cy="850106"/>
          </a:xfrm>
        </p:spPr>
        <p:txBody>
          <a:bodyPr/>
          <a:lstStyle/>
          <a:p>
            <a:r>
              <a:rPr lang="en-GB" sz="2800" dirty="0" smtClean="0">
                <a:latin typeface="Calibri" charset="0"/>
              </a:rPr>
              <a:t>J.S. Bach, Fugue in C major, BWV 846</a:t>
            </a:r>
            <a:endParaRPr lang="en-GB" sz="2800" dirty="0">
              <a:latin typeface="Calibri" charset="0"/>
            </a:endParaRPr>
          </a:p>
        </p:txBody>
      </p:sp>
      <p:sp>
        <p:nvSpPr>
          <p:cNvPr id="3" name="Content Placeholder 2"/>
          <p:cNvSpPr>
            <a:spLocks noGrp="1"/>
          </p:cNvSpPr>
          <p:nvPr>
            <p:ph idx="1"/>
          </p:nvPr>
        </p:nvSpPr>
        <p:spPr>
          <a:xfrm>
            <a:off x="457200" y="3929063"/>
            <a:ext cx="8229600" cy="2765425"/>
          </a:xfrm>
        </p:spPr>
        <p:txBody>
          <a:bodyPr rtlCol="0">
            <a:normAutofit fontScale="92500" lnSpcReduction="10000"/>
          </a:bodyPr>
          <a:lstStyle/>
          <a:p>
            <a:pPr fontAlgn="auto">
              <a:spcAft>
                <a:spcPts val="0"/>
              </a:spcAft>
              <a:buFont typeface="Arial"/>
              <a:buChar char="•"/>
              <a:defRPr/>
            </a:pPr>
            <a:r>
              <a:rPr lang="en-GB" dirty="0" smtClean="0">
                <a:ea typeface="+mn-ea"/>
                <a:cs typeface="+mn-cs"/>
              </a:rPr>
              <a:t>Fugue in C major, BWV 846</a:t>
            </a:r>
          </a:p>
          <a:p>
            <a:pPr lvl="1" fontAlgn="auto">
              <a:spcAft>
                <a:spcPts val="0"/>
              </a:spcAft>
              <a:buFont typeface="Arial"/>
              <a:buChar char="–"/>
              <a:defRPr/>
            </a:pPr>
            <a:r>
              <a:rPr lang="en-GB" dirty="0" smtClean="0">
                <a:ea typeface="+mn-ea"/>
              </a:rPr>
              <a:t>Input length: 729 points</a:t>
            </a:r>
          </a:p>
          <a:p>
            <a:pPr lvl="1" fontAlgn="auto">
              <a:spcAft>
                <a:spcPts val="0"/>
              </a:spcAft>
              <a:buFont typeface="Arial"/>
              <a:buChar char="–"/>
              <a:defRPr/>
            </a:pPr>
            <a:r>
              <a:rPr lang="en-GB" dirty="0" smtClean="0">
                <a:ea typeface="+mn-ea"/>
              </a:rPr>
              <a:t>Encoding length: 249 points or vectors</a:t>
            </a:r>
          </a:p>
          <a:p>
            <a:pPr lvl="1" fontAlgn="auto">
              <a:spcAft>
                <a:spcPts val="0"/>
              </a:spcAft>
              <a:buFont typeface="Arial"/>
              <a:buChar char="–"/>
              <a:defRPr/>
            </a:pPr>
            <a:r>
              <a:rPr lang="en-GB" dirty="0" smtClean="0">
                <a:ea typeface="+mn-ea"/>
              </a:rPr>
              <a:t>26 TECs used to account for piece</a:t>
            </a:r>
          </a:p>
          <a:p>
            <a:pPr lvl="1" fontAlgn="auto">
              <a:spcAft>
                <a:spcPts val="0"/>
              </a:spcAft>
              <a:buFont typeface="Arial"/>
              <a:buChar char="–"/>
              <a:defRPr/>
            </a:pPr>
            <a:r>
              <a:rPr lang="en-GB" dirty="0" smtClean="0">
                <a:ea typeface="+mn-ea"/>
              </a:rPr>
              <a:t>24 notes (3.29%) not included in repeated patterns</a:t>
            </a:r>
          </a:p>
          <a:p>
            <a:pPr lvl="1" fontAlgn="auto">
              <a:spcAft>
                <a:spcPts val="0"/>
              </a:spcAft>
              <a:buFont typeface="Arial"/>
              <a:buChar char="–"/>
              <a:defRPr/>
            </a:pPr>
            <a:r>
              <a:rPr lang="en-GB" dirty="0" smtClean="0">
                <a:ea typeface="+mn-ea"/>
              </a:rPr>
              <a:t>Compression ratio: 2.93</a:t>
            </a:r>
          </a:p>
          <a:p>
            <a:pPr lvl="1" fontAlgn="auto">
              <a:spcAft>
                <a:spcPts val="0"/>
              </a:spcAft>
              <a:buFont typeface="Arial"/>
              <a:buChar char="–"/>
              <a:defRPr/>
            </a:pPr>
            <a:endParaRPr lang="en-GB" dirty="0" smtClean="0">
              <a:ea typeface="+mn-ea"/>
            </a:endParaRPr>
          </a:p>
          <a:p>
            <a:pPr lvl="1" fontAlgn="auto">
              <a:spcAft>
                <a:spcPts val="0"/>
              </a:spcAft>
              <a:buFont typeface="Arial"/>
              <a:buChar char="–"/>
              <a:defRPr/>
            </a:pPr>
            <a:endParaRPr lang="en-GB" dirty="0">
              <a:ea typeface="+mn-ea"/>
            </a:endParaRPr>
          </a:p>
        </p:txBody>
      </p:sp>
      <p:pic>
        <p:nvPicPr>
          <p:cNvPr id="686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38288"/>
            <a:ext cx="914400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4221088"/>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30188"/>
            <a:ext cx="8229600" cy="606524"/>
          </a:xfrm>
        </p:spPr>
        <p:txBody>
          <a:bodyPr/>
          <a:lstStyle/>
          <a:p>
            <a:r>
              <a:rPr lang="en-GB" sz="3200" dirty="0" smtClean="0">
                <a:latin typeface="Calibri" charset="0"/>
              </a:rPr>
              <a:t>J. S. Bach, Fugue in C minor, BWV 847</a:t>
            </a:r>
            <a:endParaRPr lang="en-GB" sz="3200" dirty="0">
              <a:latin typeface="Calibri" charset="0"/>
            </a:endParaRPr>
          </a:p>
        </p:txBody>
      </p:sp>
      <p:sp>
        <p:nvSpPr>
          <p:cNvPr id="3" name="Content Placeholder 2"/>
          <p:cNvSpPr>
            <a:spLocks noGrp="1"/>
          </p:cNvSpPr>
          <p:nvPr>
            <p:ph idx="1"/>
          </p:nvPr>
        </p:nvSpPr>
        <p:spPr>
          <a:xfrm>
            <a:off x="457200" y="3787775"/>
            <a:ext cx="8229600" cy="2895600"/>
          </a:xfrm>
        </p:spPr>
        <p:txBody>
          <a:bodyPr rtlCol="0">
            <a:normAutofit fontScale="92500" lnSpcReduction="10000"/>
          </a:bodyPr>
          <a:lstStyle/>
          <a:p>
            <a:pPr fontAlgn="auto">
              <a:spcAft>
                <a:spcPts val="0"/>
              </a:spcAft>
              <a:buFont typeface="Arial"/>
              <a:buChar char="•"/>
              <a:defRPr/>
            </a:pPr>
            <a:r>
              <a:rPr lang="en-GB" dirty="0" smtClean="0">
                <a:ea typeface="+mn-ea"/>
                <a:cs typeface="+mn-cs"/>
              </a:rPr>
              <a:t>Fugue in C minor, BWV 847</a:t>
            </a:r>
          </a:p>
          <a:p>
            <a:pPr lvl="1" fontAlgn="auto">
              <a:spcAft>
                <a:spcPts val="0"/>
              </a:spcAft>
              <a:buFont typeface="Arial"/>
              <a:buChar char="–"/>
              <a:defRPr/>
            </a:pPr>
            <a:r>
              <a:rPr lang="en-GB" dirty="0" smtClean="0">
                <a:ea typeface="+mn-ea"/>
              </a:rPr>
              <a:t>Input length: 751 points (notes)</a:t>
            </a:r>
          </a:p>
          <a:p>
            <a:pPr lvl="1" fontAlgn="auto">
              <a:spcAft>
                <a:spcPts val="0"/>
              </a:spcAft>
              <a:buFont typeface="Arial"/>
              <a:buChar char="–"/>
              <a:defRPr/>
            </a:pPr>
            <a:r>
              <a:rPr lang="en-GB" dirty="0" smtClean="0">
                <a:ea typeface="+mn-ea"/>
              </a:rPr>
              <a:t>Encoding length: 273 points or vectors</a:t>
            </a:r>
          </a:p>
          <a:p>
            <a:pPr lvl="1" fontAlgn="auto">
              <a:spcAft>
                <a:spcPts val="0"/>
              </a:spcAft>
              <a:buFont typeface="Arial"/>
              <a:buChar char="–"/>
              <a:defRPr/>
            </a:pPr>
            <a:r>
              <a:rPr lang="en-GB" dirty="0" smtClean="0">
                <a:ea typeface="+mn-ea"/>
              </a:rPr>
              <a:t>25 TECs (patterns) used to account for piece</a:t>
            </a:r>
          </a:p>
          <a:p>
            <a:pPr lvl="1" fontAlgn="auto">
              <a:spcAft>
                <a:spcPts val="0"/>
              </a:spcAft>
              <a:buFont typeface="Arial"/>
              <a:buChar char="–"/>
              <a:defRPr/>
            </a:pPr>
            <a:r>
              <a:rPr lang="en-GB" dirty="0" smtClean="0">
                <a:ea typeface="+mn-ea"/>
              </a:rPr>
              <a:t>22 notes (2.66%) not included in a repeated pattern</a:t>
            </a:r>
          </a:p>
          <a:p>
            <a:pPr lvl="1" fontAlgn="auto">
              <a:spcAft>
                <a:spcPts val="0"/>
              </a:spcAft>
              <a:buFont typeface="Arial"/>
              <a:buChar char="–"/>
              <a:defRPr/>
            </a:pPr>
            <a:r>
              <a:rPr lang="en-GB" dirty="0" smtClean="0">
                <a:ea typeface="+mn-ea"/>
              </a:rPr>
              <a:t>Compression ratio: 2.75</a:t>
            </a:r>
          </a:p>
          <a:p>
            <a:pPr lvl="1" fontAlgn="auto">
              <a:spcAft>
                <a:spcPts val="0"/>
              </a:spcAft>
              <a:buFont typeface="Arial"/>
              <a:buChar char="–"/>
              <a:defRPr/>
            </a:pPr>
            <a:endParaRPr lang="en-GB" dirty="0">
              <a:ea typeface="+mn-ea"/>
            </a:endParaRPr>
          </a:p>
        </p:txBody>
      </p:sp>
      <p:pic>
        <p:nvPicPr>
          <p:cNvPr id="6963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90042"/>
            <a:ext cx="9144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4 The Well-Tempered Clavier, Book I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414908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29200"/>
            <a:ext cx="8229600" cy="1512168"/>
          </a:xfrm>
        </p:spPr>
        <p:txBody>
          <a:bodyPr rtlCol="0">
            <a:normAutofit fontScale="55000" lnSpcReduction="20000"/>
          </a:bodyPr>
          <a:lstStyle/>
          <a:p>
            <a:pPr fontAlgn="auto">
              <a:spcAft>
                <a:spcPts val="0"/>
              </a:spcAft>
              <a:buFont typeface="Arial"/>
              <a:buChar char="•"/>
              <a:defRPr/>
            </a:pPr>
            <a:r>
              <a:rPr lang="en-GB" dirty="0" smtClean="0">
                <a:ea typeface="+mn-ea"/>
                <a:cs typeface="+mn-cs"/>
              </a:rPr>
              <a:t>Fugue in D major, BWV 850</a:t>
            </a:r>
          </a:p>
          <a:p>
            <a:pPr lvl="1" fontAlgn="auto">
              <a:spcAft>
                <a:spcPts val="0"/>
              </a:spcAft>
              <a:buFont typeface="Arial"/>
              <a:buChar char="–"/>
              <a:defRPr/>
            </a:pPr>
            <a:r>
              <a:rPr lang="en-GB" dirty="0" smtClean="0">
                <a:ea typeface="+mn-ea"/>
              </a:rPr>
              <a:t>Input length: 772 points</a:t>
            </a:r>
          </a:p>
          <a:p>
            <a:pPr lvl="1" fontAlgn="auto">
              <a:spcAft>
                <a:spcPts val="0"/>
              </a:spcAft>
              <a:buFont typeface="Arial"/>
              <a:buChar char="–"/>
              <a:defRPr/>
            </a:pPr>
            <a:r>
              <a:rPr lang="en-GB" dirty="0" smtClean="0">
                <a:ea typeface="+mn-ea"/>
              </a:rPr>
              <a:t>Encoding length: 260 points or vectors</a:t>
            </a:r>
          </a:p>
          <a:p>
            <a:pPr lvl="1" fontAlgn="auto">
              <a:spcAft>
                <a:spcPts val="0"/>
              </a:spcAft>
              <a:buFont typeface="Arial"/>
              <a:buChar char="–"/>
              <a:defRPr/>
            </a:pPr>
            <a:r>
              <a:rPr lang="en-GB" dirty="0">
                <a:ea typeface="+mn-ea"/>
              </a:rPr>
              <a:t>2</a:t>
            </a:r>
            <a:r>
              <a:rPr lang="en-GB" dirty="0" smtClean="0">
                <a:ea typeface="+mn-ea"/>
              </a:rPr>
              <a:t>8 TECs used to account for the piece</a:t>
            </a:r>
          </a:p>
          <a:p>
            <a:pPr lvl="1" fontAlgn="auto">
              <a:spcAft>
                <a:spcPts val="0"/>
              </a:spcAft>
              <a:buFont typeface="Arial"/>
              <a:buChar char="–"/>
              <a:defRPr/>
            </a:pPr>
            <a:r>
              <a:rPr lang="en-GB" dirty="0" smtClean="0">
                <a:ea typeface="+mn-ea"/>
              </a:rPr>
              <a:t>Compression ratio: 2.97</a:t>
            </a:r>
          </a:p>
          <a:p>
            <a:pPr lvl="1" fontAlgn="auto">
              <a:spcAft>
                <a:spcPts val="0"/>
              </a:spcAft>
              <a:buFont typeface="Arial"/>
              <a:buChar char="–"/>
              <a:defRPr/>
            </a:pPr>
            <a:r>
              <a:rPr lang="en-GB" dirty="0" smtClean="0">
                <a:ea typeface="+mn-ea"/>
              </a:rPr>
              <a:t>26 notes (3.37%) not included in repeated patterns</a:t>
            </a:r>
          </a:p>
        </p:txBody>
      </p:sp>
      <p:sp>
        <p:nvSpPr>
          <p:cNvPr id="72706" name="Title 1"/>
          <p:cNvSpPr>
            <a:spLocks noGrp="1"/>
          </p:cNvSpPr>
          <p:nvPr>
            <p:ph type="title"/>
          </p:nvPr>
        </p:nvSpPr>
        <p:spPr>
          <a:xfrm>
            <a:off x="457200" y="44624"/>
            <a:ext cx="8229600" cy="634082"/>
          </a:xfrm>
        </p:spPr>
        <p:txBody>
          <a:bodyPr/>
          <a:lstStyle/>
          <a:p>
            <a:r>
              <a:rPr lang="en-GB" sz="3200" dirty="0" smtClean="0">
                <a:latin typeface="Calibri" charset="0"/>
              </a:rPr>
              <a:t>J.S. Bach, Fugue in D major, BWV 850</a:t>
            </a:r>
            <a:endParaRPr lang="en-GB" sz="3200" dirty="0">
              <a:latin typeface="Calibri" charset="0"/>
            </a:endParaRPr>
          </a:p>
        </p:txBody>
      </p:sp>
      <p:pic>
        <p:nvPicPr>
          <p:cNvPr id="7270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57" y="764704"/>
            <a:ext cx="9144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10 Das Wohltemperierte Klavier_ Book 1, BWV 846-869_ Fugue in D Major, BWV 85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5373216"/>
            <a:ext cx="504056" cy="504056"/>
          </a:xfrm>
          <a:prstGeom prst="rect">
            <a:avLst/>
          </a:prstGeom>
        </p:spPr>
      </p:pic>
      <p:pic>
        <p:nvPicPr>
          <p:cNvPr id="5" name="1-10 Das Wohltemperierte Klavier_ Book 1, BWV 846-869_ Fugue in D Major, BWV 850.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28384" y="6000576"/>
            <a:ext cx="524768" cy="524768"/>
          </a:xfrm>
          <a:prstGeom prst="rect">
            <a:avLst/>
          </a:prstGeom>
        </p:spPr>
      </p:pic>
      <p:pic>
        <p:nvPicPr>
          <p:cNvPr id="7" name="Picture 6"/>
          <p:cNvPicPr>
            <a:picLocks noChangeAspect="1"/>
          </p:cNvPicPr>
          <p:nvPr/>
        </p:nvPicPr>
        <p:blipFill>
          <a:blip r:embed="rId8"/>
          <a:stretch>
            <a:fillRect/>
          </a:stretch>
        </p:blipFill>
        <p:spPr>
          <a:xfrm>
            <a:off x="0" y="2924944"/>
            <a:ext cx="9144000" cy="227750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9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MIREX 2013:</a:t>
            </a:r>
            <a:br>
              <a:rPr lang="en-GB" sz="3600" dirty="0" smtClean="0"/>
            </a:br>
            <a:r>
              <a:rPr lang="en-GB" sz="3600" dirty="0" smtClean="0"/>
              <a:t>Discovery of repeated themes and sections</a:t>
            </a:r>
            <a:endParaRPr lang="en-GB" sz="3600" dirty="0"/>
          </a:p>
        </p:txBody>
      </p:sp>
      <p:sp>
        <p:nvSpPr>
          <p:cNvPr id="3" name="Content Placeholder 2"/>
          <p:cNvSpPr>
            <a:spLocks noGrp="1"/>
          </p:cNvSpPr>
          <p:nvPr>
            <p:ph idx="1"/>
          </p:nvPr>
        </p:nvSpPr>
        <p:spPr/>
        <p:txBody>
          <a:bodyPr/>
          <a:lstStyle/>
          <a:p>
            <a:r>
              <a:rPr lang="en-GB" dirty="0" smtClean="0"/>
              <a:t>First MIREX competition on pattern discovery</a:t>
            </a:r>
          </a:p>
          <a:p>
            <a:pPr lvl="1"/>
            <a:r>
              <a:rPr lang="en-GB" sz="1400" dirty="0" smtClean="0">
                <a:hlinkClick r:id="rId2"/>
              </a:rPr>
              <a:t>http://www.music-ir.org/mirex/wiki/2013:Discovery_of_Repeated_Themes_%26_Sections</a:t>
            </a:r>
            <a:endParaRPr lang="en-GB" sz="1400" dirty="0" smtClean="0"/>
          </a:p>
          <a:p>
            <a:r>
              <a:rPr lang="en-GB" dirty="0" smtClean="0"/>
              <a:t>JKU Pattern Development database</a:t>
            </a:r>
          </a:p>
          <a:p>
            <a:pPr lvl="1"/>
            <a:r>
              <a:rPr lang="en-GB" sz="1800" dirty="0" smtClean="0">
                <a:hlinkClick r:id="rId3"/>
              </a:rPr>
              <a:t>https://dl.dropbox.com/u/11997856/JKU/JKUPDD-noAudio-Jul2013.zip</a:t>
            </a:r>
            <a:endParaRPr lang="en-GB" sz="1800" dirty="0" smtClean="0"/>
          </a:p>
          <a:p>
            <a:pPr lvl="1"/>
            <a:r>
              <a:rPr lang="en-GB" dirty="0" smtClean="0"/>
              <a:t>Five pieces, each with a set of “ground-truth” patterns (occurrence sets)</a:t>
            </a:r>
          </a:p>
          <a:p>
            <a:pPr lvl="2"/>
            <a:r>
              <a:rPr lang="en-GB" dirty="0" smtClean="0"/>
              <a:t>Patterns come from analyses by well-known analysts (e.g., Schoenberg, Bruhn)</a:t>
            </a:r>
            <a:endParaRPr lang="en-GB" dirty="0"/>
          </a:p>
        </p:txBody>
      </p:sp>
    </p:spTree>
    <p:extLst>
      <p:ext uri="{BB962C8B-B14F-4D97-AF65-F5344CB8AC3E}">
        <p14:creationId xmlns:p14="http://schemas.microsoft.com/office/powerpoint/2010/main" val="11649149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outputs</a:t>
            </a:r>
            <a:endParaRPr lang="en-GB" dirty="0"/>
          </a:p>
        </p:txBody>
      </p:sp>
      <p:pic>
        <p:nvPicPr>
          <p:cNvPr id="4" name="Picture 3"/>
          <p:cNvPicPr>
            <a:picLocks noChangeAspect="1"/>
          </p:cNvPicPr>
          <p:nvPr/>
        </p:nvPicPr>
        <p:blipFill>
          <a:blip r:embed="rId2"/>
          <a:stretch>
            <a:fillRect/>
          </a:stretch>
        </p:blipFill>
        <p:spPr>
          <a:xfrm>
            <a:off x="0" y="2060848"/>
            <a:ext cx="9144000" cy="2301365"/>
          </a:xfrm>
          <a:prstGeom prst="rect">
            <a:avLst/>
          </a:prstGeom>
        </p:spPr>
      </p:pic>
      <p:pic>
        <p:nvPicPr>
          <p:cNvPr id="5" name="Picture 4"/>
          <p:cNvPicPr>
            <a:picLocks noChangeAspect="1"/>
          </p:cNvPicPr>
          <p:nvPr/>
        </p:nvPicPr>
        <p:blipFill>
          <a:blip r:embed="rId3"/>
          <a:stretch>
            <a:fillRect/>
          </a:stretch>
        </p:blipFill>
        <p:spPr>
          <a:xfrm>
            <a:off x="0" y="4561749"/>
            <a:ext cx="9144000" cy="2296251"/>
          </a:xfrm>
          <a:prstGeom prst="rect">
            <a:avLst/>
          </a:prstGeom>
        </p:spPr>
      </p:pic>
      <p:sp>
        <p:nvSpPr>
          <p:cNvPr id="6" name="TextBox 5"/>
          <p:cNvSpPr txBox="1"/>
          <p:nvPr/>
        </p:nvSpPr>
        <p:spPr>
          <a:xfrm>
            <a:off x="1547664" y="141277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36472438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60848"/>
            <a:ext cx="9144000" cy="2272352"/>
          </a:xfrm>
          <a:prstGeom prst="rect">
            <a:avLst/>
          </a:prstGeom>
        </p:spPr>
      </p:pic>
      <p:pic>
        <p:nvPicPr>
          <p:cNvPr id="5" name="Picture 4"/>
          <p:cNvPicPr>
            <a:picLocks noChangeAspect="1"/>
          </p:cNvPicPr>
          <p:nvPr/>
        </p:nvPicPr>
        <p:blipFill>
          <a:blip r:embed="rId3"/>
          <a:stretch>
            <a:fillRect/>
          </a:stretch>
        </p:blipFill>
        <p:spPr>
          <a:xfrm>
            <a:off x="-98" y="4437112"/>
            <a:ext cx="9144000" cy="2296251"/>
          </a:xfrm>
          <a:prstGeom prst="rect">
            <a:avLst/>
          </a:prstGeom>
        </p:spPr>
      </p:pic>
      <p:sp>
        <p:nvSpPr>
          <p:cNvPr id="6" name="Title 1"/>
          <p:cNvSpPr>
            <a:spLocks noGrp="1"/>
          </p:cNvSpPr>
          <p:nvPr>
            <p:ph type="title"/>
          </p:nvPr>
        </p:nvSpPr>
        <p:spPr>
          <a:xfrm>
            <a:off x="457200" y="274638"/>
            <a:ext cx="8229600" cy="1143000"/>
          </a:xfrm>
        </p:spPr>
        <p:txBody>
          <a:bodyPr/>
          <a:lstStyle/>
          <a:p>
            <a:r>
              <a:rPr lang="en-GB" dirty="0" smtClean="0"/>
              <a:t>Example outputs</a:t>
            </a:r>
            <a:endParaRPr lang="en-GB" dirty="0"/>
          </a:p>
        </p:txBody>
      </p:sp>
      <p:sp>
        <p:nvSpPr>
          <p:cNvPr id="7" name="TextBox 6"/>
          <p:cNvSpPr txBox="1"/>
          <p:nvPr/>
        </p:nvSpPr>
        <p:spPr>
          <a:xfrm>
            <a:off x="1547664" y="141277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9820246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38520"/>
            <a:ext cx="9144000" cy="2294536"/>
          </a:xfrm>
          <a:prstGeom prst="rect">
            <a:avLst/>
          </a:prstGeom>
        </p:spPr>
      </p:pic>
      <p:pic>
        <p:nvPicPr>
          <p:cNvPr id="6" name="Picture 5"/>
          <p:cNvPicPr>
            <a:picLocks noChangeAspect="1"/>
          </p:cNvPicPr>
          <p:nvPr/>
        </p:nvPicPr>
        <p:blipFill>
          <a:blip r:embed="rId3"/>
          <a:stretch>
            <a:fillRect/>
          </a:stretch>
        </p:blipFill>
        <p:spPr>
          <a:xfrm>
            <a:off x="-8679" y="4163919"/>
            <a:ext cx="9144000" cy="2289417"/>
          </a:xfrm>
          <a:prstGeom prst="rect">
            <a:avLst/>
          </a:prstGeom>
        </p:spPr>
      </p:pic>
      <p:sp>
        <p:nvSpPr>
          <p:cNvPr id="8" name="Title 1"/>
          <p:cNvSpPr>
            <a:spLocks noGrp="1"/>
          </p:cNvSpPr>
          <p:nvPr>
            <p:ph type="title"/>
          </p:nvPr>
        </p:nvSpPr>
        <p:spPr>
          <a:xfrm>
            <a:off x="457200" y="274638"/>
            <a:ext cx="8229600" cy="634082"/>
          </a:xfrm>
        </p:spPr>
        <p:txBody>
          <a:bodyPr/>
          <a:lstStyle/>
          <a:p>
            <a:r>
              <a:rPr lang="en-GB" dirty="0" smtClean="0"/>
              <a:t>Example outputs</a:t>
            </a:r>
            <a:endParaRPr lang="en-GB" dirty="0"/>
          </a:p>
        </p:txBody>
      </p:sp>
      <p:sp>
        <p:nvSpPr>
          <p:cNvPr id="9" name="TextBox 8"/>
          <p:cNvSpPr txBox="1"/>
          <p:nvPr/>
        </p:nvSpPr>
        <p:spPr>
          <a:xfrm>
            <a:off x="1547664" y="105273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12028311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BB and Segment versions</a:t>
            </a:r>
          </a:p>
        </p:txBody>
      </p:sp>
      <p:pic>
        <p:nvPicPr>
          <p:cNvPr id="4" name="Picture 3"/>
          <p:cNvPicPr>
            <a:picLocks noChangeAspect="1"/>
          </p:cNvPicPr>
          <p:nvPr/>
        </p:nvPicPr>
        <p:blipFill>
          <a:blip r:embed="rId2"/>
          <a:stretch>
            <a:fillRect/>
          </a:stretch>
        </p:blipFill>
        <p:spPr>
          <a:xfrm>
            <a:off x="579875" y="1916832"/>
            <a:ext cx="7604045" cy="2880320"/>
          </a:xfrm>
          <a:prstGeom prst="rect">
            <a:avLst/>
          </a:prstGeom>
        </p:spPr>
      </p:pic>
    </p:spTree>
    <p:extLst>
      <p:ext uri="{BB962C8B-B14F-4D97-AF65-F5344CB8AC3E}">
        <p14:creationId xmlns:p14="http://schemas.microsoft.com/office/powerpoint/2010/main" val="300268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Results on JKU PDD (“Three-layer F1 measure”)</a:t>
            </a:r>
          </a:p>
        </p:txBody>
      </p:sp>
      <p:pic>
        <p:nvPicPr>
          <p:cNvPr id="4" name="Picture 3"/>
          <p:cNvPicPr>
            <a:picLocks noChangeAspect="1"/>
          </p:cNvPicPr>
          <p:nvPr/>
        </p:nvPicPr>
        <p:blipFill>
          <a:blip r:embed="rId2"/>
          <a:stretch>
            <a:fillRect/>
          </a:stretch>
        </p:blipFill>
        <p:spPr>
          <a:xfrm>
            <a:off x="1619672" y="1260199"/>
            <a:ext cx="5904656" cy="5409161"/>
          </a:xfrm>
          <a:prstGeom prst="rect">
            <a:avLst/>
          </a:prstGeom>
        </p:spPr>
      </p:pic>
    </p:spTree>
    <p:extLst>
      <p:ext uri="{BB962C8B-B14F-4D97-AF65-F5344CB8AC3E}">
        <p14:creationId xmlns:p14="http://schemas.microsoft.com/office/powerpoint/2010/main" val="119984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GB">
                <a:latin typeface="Calibri" charset="0"/>
              </a:rPr>
              <a:t>Repeated patterns in music</a:t>
            </a:r>
          </a:p>
        </p:txBody>
      </p:sp>
      <p:sp>
        <p:nvSpPr>
          <p:cNvPr id="3" name="Content Placeholder 2"/>
          <p:cNvSpPr>
            <a:spLocks noGrp="1"/>
          </p:cNvSpPr>
          <p:nvPr>
            <p:ph idx="1"/>
          </p:nvPr>
        </p:nvSpPr>
        <p:spPr>
          <a:xfrm>
            <a:off x="457200" y="4508500"/>
            <a:ext cx="8229600" cy="1617663"/>
          </a:xfrm>
        </p:spPr>
        <p:txBody>
          <a:bodyPr rtlCol="0">
            <a:normAutofit/>
          </a:bodyPr>
          <a:lstStyle/>
          <a:p>
            <a:pPr marL="0" indent="0" fontAlgn="auto">
              <a:lnSpc>
                <a:spcPct val="90000"/>
              </a:lnSpc>
              <a:spcAft>
                <a:spcPts val="0"/>
              </a:spcAft>
              <a:buFont typeface="Arial"/>
              <a:buNone/>
              <a:defRPr/>
            </a:pPr>
            <a:r>
              <a:rPr lang="en-US" i="1" dirty="0" smtClean="0">
                <a:ea typeface="+mn-ea"/>
                <a:cs typeface="+mn-cs"/>
              </a:rPr>
              <a:t>“the central act” in all forms of music analysis is “the test for identity”</a:t>
            </a:r>
          </a:p>
          <a:p>
            <a:pPr marL="457200" lvl="1" indent="0" algn="r" fontAlgn="auto">
              <a:lnSpc>
                <a:spcPct val="90000"/>
              </a:lnSpc>
              <a:spcAft>
                <a:spcPts val="0"/>
              </a:spcAft>
              <a:buFont typeface="Arial"/>
              <a:buNone/>
              <a:defRPr/>
            </a:pPr>
            <a:r>
              <a:rPr lang="en-US" sz="2000" dirty="0" smtClean="0">
                <a:ea typeface="+mn-ea"/>
              </a:rPr>
              <a:t>Bent and </a:t>
            </a:r>
            <a:r>
              <a:rPr lang="en-US" sz="2000" dirty="0" err="1" smtClean="0">
                <a:ea typeface="+mn-ea"/>
              </a:rPr>
              <a:t>Drabkin</a:t>
            </a:r>
            <a:r>
              <a:rPr lang="en-US" sz="2000" dirty="0" smtClean="0">
                <a:ea typeface="+mn-ea"/>
              </a:rPr>
              <a:t> (1987, p.5)</a:t>
            </a:r>
          </a:p>
          <a:p>
            <a:pPr fontAlgn="auto">
              <a:spcAft>
                <a:spcPts val="0"/>
              </a:spcAft>
              <a:buFont typeface="Arial"/>
              <a:buChar char="•"/>
              <a:defRPr/>
            </a:pPr>
            <a:endParaRPr lang="en-GB" dirty="0" smtClean="0">
              <a:ea typeface="+mn-ea"/>
              <a:cs typeface="+mn-cs"/>
            </a:endParaRPr>
          </a:p>
        </p:txBody>
      </p:sp>
      <p:pic>
        <p:nvPicPr>
          <p:cNvPr id="501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7406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5"/>
          <p:cNvSpPr txBox="1">
            <a:spLocks noChangeArrowheads="1"/>
          </p:cNvSpPr>
          <p:nvPr/>
        </p:nvSpPr>
        <p:spPr bwMode="auto">
          <a:xfrm>
            <a:off x="3276600" y="3716338"/>
            <a:ext cx="557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L. van Beethoven, Piano Sonata, Op.2, No.1, 3</a:t>
            </a:r>
            <a:r>
              <a:rPr lang="en-GB" sz="1400" baseline="30000"/>
              <a:t>rd</a:t>
            </a:r>
            <a:r>
              <a:rPr lang="en-GB" sz="1400"/>
              <a:t> movement</a:t>
            </a:r>
          </a:p>
        </p:txBody>
      </p:sp>
      <p:pic>
        <p:nvPicPr>
          <p:cNvPr id="2" name="03 Sonata in F Minor Op.2 No.1_ Third Movemen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2276872"/>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(1)</a:t>
            </a:r>
          </a:p>
        </p:txBody>
      </p:sp>
      <p:pic>
        <p:nvPicPr>
          <p:cNvPr id="20482" name="Picture 4"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446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700213"/>
            <a:ext cx="38782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preludechr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276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1041"/>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98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00" fill="hold"/>
                                        <p:tgtEl>
                                          <p:spTgt spid="79881"/>
                                        </p:tgtEl>
                                      </p:cBhvr>
                                    </p:cmd>
                                  </p:childTnLst>
                                </p:cTn>
                              </p:par>
                            </p:childTnLst>
                          </p:cTn>
                        </p:par>
                      </p:childTnLst>
                    </p:cTn>
                  </p:par>
                </p:childTnLst>
              </p:cTn>
              <p:nextCondLst>
                <p:cond evt="onClick" delay="0">
                  <p:tgtEl>
                    <p:spTgt spid="7988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(2)</a:t>
            </a:r>
          </a:p>
        </p:txBody>
      </p:sp>
      <p:pic>
        <p:nvPicPr>
          <p:cNvPr id="22530" name="Picture 3"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6287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628775"/>
            <a:ext cx="38782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preludemor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13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1041"/>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74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997" fill="hold"/>
                                        <p:tgtEl>
                                          <p:spTgt spid="147465"/>
                                        </p:tgtEl>
                                      </p:cBhvr>
                                    </p:cmd>
                                  </p:childTnLst>
                                </p:cTn>
                              </p:par>
                            </p:childTnLst>
                          </p:cTn>
                        </p:par>
                      </p:childTnLst>
                    </p:cTn>
                  </p:par>
                </p:childTnLst>
              </p:cTn>
              <p:nextCondLst>
                <p:cond evt="onClick" delay="0">
                  <p:tgtEl>
                    <p:spTgt spid="14746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746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Maximal translatable patterns (MTPs)</a:t>
            </a:r>
          </a:p>
        </p:txBody>
      </p:sp>
      <p:pic>
        <p:nvPicPr>
          <p:cNvPr id="5" name="Picture 4"/>
          <p:cNvPicPr>
            <a:picLocks noChangeAspect="1"/>
          </p:cNvPicPr>
          <p:nvPr/>
        </p:nvPicPr>
        <p:blipFill>
          <a:blip r:embed="rId2"/>
          <a:stretch>
            <a:fillRect/>
          </a:stretch>
        </p:blipFill>
        <p:spPr>
          <a:xfrm>
            <a:off x="1016862" y="2132856"/>
            <a:ext cx="7110276" cy="3456384"/>
          </a:xfrm>
          <a:prstGeom prst="rect">
            <a:avLst/>
          </a:prstGeom>
        </p:spPr>
      </p:pic>
    </p:spTree>
    <p:extLst>
      <p:ext uri="{BB962C8B-B14F-4D97-AF65-F5344CB8AC3E}">
        <p14:creationId xmlns:p14="http://schemas.microsoft.com/office/powerpoint/2010/main" val="128995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899591" y="1888329"/>
            <a:ext cx="7295365" cy="4204967"/>
          </a:xfrm>
          <a:prstGeom prst="rect">
            <a:avLst/>
          </a:prstGeom>
        </p:spPr>
      </p:pic>
    </p:spTree>
    <p:extLst>
      <p:ext uri="{BB962C8B-B14F-4D97-AF65-F5344CB8AC3E}">
        <p14:creationId xmlns:p14="http://schemas.microsoft.com/office/powerpoint/2010/main" val="2491201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899592" y="1420355"/>
            <a:ext cx="7128792" cy="4971394"/>
          </a:xfrm>
          <a:prstGeom prst="rect">
            <a:avLst/>
          </a:prstGeom>
        </p:spPr>
      </p:pic>
    </p:spTree>
    <p:extLst>
      <p:ext uri="{BB962C8B-B14F-4D97-AF65-F5344CB8AC3E}">
        <p14:creationId xmlns:p14="http://schemas.microsoft.com/office/powerpoint/2010/main" val="86940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 - Discovering all maximal translatable patterns (MTPs)</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84313"/>
            <a:ext cx="44323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57338"/>
            <a:ext cx="131603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68313" y="4365625"/>
            <a:ext cx="7010400" cy="222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br>
              <a:rPr lang="en-US" sz="2000">
                <a:latin typeface="Arial" charset="0"/>
              </a:rPr>
            </a:b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average time with hashing (Lemstrom)</a:t>
            </a:r>
          </a:p>
        </p:txBody>
      </p:sp>
    </p:spTree>
  </p:cSld>
  <p:clrMapOvr>
    <a:masterClrMapping/>
  </p:clrMapOvr>
  <p:transition xmlns:p14="http://schemas.microsoft.com/office/powerpoint/2010/main" advTm="437"/>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6410</TotalTime>
  <Words>2674</Words>
  <Application>Microsoft Macintosh PowerPoint</Application>
  <PresentationFormat>On-screen Show (4:3)</PresentationFormat>
  <Paragraphs>158</Paragraphs>
  <Slides>28</Slides>
  <Notes>8</Notes>
  <HiddenSlides>0</HiddenSlides>
  <MMClips>11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Compression-Based Geometric Pattern Discovery in Music</vt:lpstr>
      <vt:lpstr>Repeated patterns in music</vt:lpstr>
      <vt:lpstr>Repeated patterns in music</vt:lpstr>
      <vt:lpstr>Using multidimensional point sets to represent music (1)</vt:lpstr>
      <vt:lpstr>Using multidimensional point sets to represent music (2)</vt:lpstr>
      <vt:lpstr>Maximal translatable patterns (MTPs)</vt:lpstr>
      <vt:lpstr>Translational equivalence classes (TECs)</vt:lpstr>
      <vt:lpstr>Compression with TECs</vt:lpstr>
      <vt:lpstr>SIA - Discovering all maximal translatable patterns (MTPs)</vt:lpstr>
      <vt:lpstr>SIATEC - Discovering all occurrences of all MTPs</vt:lpstr>
      <vt:lpstr>Need for heuristics to isolate interesting MTPs</vt:lpstr>
      <vt:lpstr>Most musical repetitions are neither perceived nor intended</vt:lpstr>
      <vt:lpstr>Heuristics for isolating the “best” patterns</vt:lpstr>
      <vt:lpstr>COSIATEC</vt:lpstr>
      <vt:lpstr>Forth’s algorithm  (Forth 2012, Forth and Wiggins 2009)</vt:lpstr>
      <vt:lpstr>SIACT and SIAR (Collins et al. 2010, Collins 2011)</vt:lpstr>
      <vt:lpstr>SIATECCompress</vt:lpstr>
      <vt:lpstr>Example COSIATEC encoding of NLB folk song</vt:lpstr>
      <vt:lpstr>Results of using algorithms with NCD and 1-nn to classify NLB</vt:lpstr>
      <vt:lpstr>J.S. Bach, Fugue in C major, BWV 846</vt:lpstr>
      <vt:lpstr>J. S. Bach, Fugue in C minor, BWV 847</vt:lpstr>
      <vt:lpstr>J.S. Bach, Fugue in D major, BWV 850</vt:lpstr>
      <vt:lpstr>MIREX 2013: Discovery of repeated themes and sections</vt:lpstr>
      <vt:lpstr>Example outputs</vt:lpstr>
      <vt:lpstr>Example outputs</vt:lpstr>
      <vt:lpstr>Example outputs</vt:lpstr>
      <vt:lpstr>Raw, BB and Segment versions</vt:lpstr>
      <vt:lpstr>Results on JKU PDD (“Three-layer F1 measure”)</vt:lpstr>
    </vt:vector>
  </TitlesOfParts>
  <Company>Goldsmiths College, University of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Algorithms  for pattern discovery  and pitch spelling in music</dc:title>
  <dc:creator>David Meredith</dc:creator>
  <cp:lastModifiedBy>David Meredith</cp:lastModifiedBy>
  <cp:revision>341</cp:revision>
  <dcterms:created xsi:type="dcterms:W3CDTF">2006-03-06T14:21:44Z</dcterms:created>
  <dcterms:modified xsi:type="dcterms:W3CDTF">2014-05-26T08:14:23Z</dcterms:modified>
</cp:coreProperties>
</file>